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52"/>
  </p:notesMasterIdLst>
  <p:handoutMasterIdLst>
    <p:handoutMasterId r:id="rId53"/>
  </p:handoutMasterIdLst>
  <p:sldIdLst>
    <p:sldId id="419" r:id="rId2"/>
    <p:sldId id="294" r:id="rId3"/>
    <p:sldId id="374" r:id="rId4"/>
    <p:sldId id="349" r:id="rId5"/>
    <p:sldId id="397" r:id="rId6"/>
    <p:sldId id="400" r:id="rId7"/>
    <p:sldId id="401" r:id="rId8"/>
    <p:sldId id="402" r:id="rId9"/>
    <p:sldId id="399" r:id="rId10"/>
    <p:sldId id="316" r:id="rId11"/>
    <p:sldId id="352" r:id="rId12"/>
    <p:sldId id="409" r:id="rId13"/>
    <p:sldId id="406" r:id="rId14"/>
    <p:sldId id="418" r:id="rId15"/>
    <p:sldId id="411" r:id="rId16"/>
    <p:sldId id="412" r:id="rId17"/>
    <p:sldId id="300" r:id="rId18"/>
    <p:sldId id="404" r:id="rId19"/>
    <p:sldId id="413" r:id="rId20"/>
    <p:sldId id="416" r:id="rId21"/>
    <p:sldId id="405" r:id="rId22"/>
    <p:sldId id="396" r:id="rId23"/>
    <p:sldId id="301" r:id="rId24"/>
    <p:sldId id="298" r:id="rId25"/>
    <p:sldId id="296" r:id="rId26"/>
    <p:sldId id="297" r:id="rId27"/>
    <p:sldId id="363" r:id="rId28"/>
    <p:sldId id="420" r:id="rId29"/>
    <p:sldId id="421" r:id="rId30"/>
    <p:sldId id="422" r:id="rId31"/>
    <p:sldId id="423" r:id="rId32"/>
    <p:sldId id="364" r:id="rId33"/>
    <p:sldId id="322" r:id="rId34"/>
    <p:sldId id="323" r:id="rId35"/>
    <p:sldId id="365" r:id="rId36"/>
    <p:sldId id="325" r:id="rId37"/>
    <p:sldId id="332" r:id="rId38"/>
    <p:sldId id="382" r:id="rId39"/>
    <p:sldId id="391" r:id="rId40"/>
    <p:sldId id="392" r:id="rId41"/>
    <p:sldId id="393" r:id="rId42"/>
    <p:sldId id="342" r:id="rId43"/>
    <p:sldId id="384" r:id="rId44"/>
    <p:sldId id="348" r:id="rId45"/>
    <p:sldId id="388" r:id="rId46"/>
    <p:sldId id="389" r:id="rId47"/>
    <p:sldId id="415" r:id="rId48"/>
    <p:sldId id="424" r:id="rId49"/>
    <p:sldId id="417" r:id="rId50"/>
    <p:sldId id="395" r:id="rId5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250F73-A382-4ADB-838D-FB8A8D0F7BFE}">
          <p14:sldIdLst>
            <p14:sldId id="419"/>
            <p14:sldId id="294"/>
            <p14:sldId id="374"/>
            <p14:sldId id="349"/>
            <p14:sldId id="397"/>
            <p14:sldId id="400"/>
            <p14:sldId id="401"/>
            <p14:sldId id="402"/>
            <p14:sldId id="399"/>
            <p14:sldId id="316"/>
            <p14:sldId id="352"/>
          </p14:sldIdLst>
        </p14:section>
        <p14:section name="Untitled Section" id="{6AE6451A-EAA4-4B24-A3ED-0FBC29BC213A}">
          <p14:sldIdLst/>
        </p14:section>
        <p14:section name="Untitled Section" id="{3ECAE416-D215-47F3-A9F5-E826A0F4B780}">
          <p14:sldIdLst>
            <p14:sldId id="409"/>
            <p14:sldId id="406"/>
            <p14:sldId id="418"/>
            <p14:sldId id="411"/>
            <p14:sldId id="412"/>
            <p14:sldId id="300"/>
            <p14:sldId id="404"/>
            <p14:sldId id="413"/>
            <p14:sldId id="416"/>
          </p14:sldIdLst>
        </p14:section>
        <p14:section name="Untitled Section" id="{8FB7D0D4-EC95-4CD3-82E7-63BCFABF7897}">
          <p14:sldIdLst>
            <p14:sldId id="405"/>
            <p14:sldId id="396"/>
            <p14:sldId id="301"/>
            <p14:sldId id="298"/>
            <p14:sldId id="296"/>
            <p14:sldId id="297"/>
          </p14:sldIdLst>
        </p14:section>
        <p14:section name="Untitled Section" id="{4BA84F43-3A52-4D6C-82A0-452C4B9D6960}">
          <p14:sldIdLst/>
        </p14:section>
        <p14:section name="Untitled Section" id="{C38C4691-0592-4D4C-A490-B0A5305E4341}">
          <p14:sldIdLst>
            <p14:sldId id="363"/>
            <p14:sldId id="420"/>
            <p14:sldId id="421"/>
            <p14:sldId id="422"/>
            <p14:sldId id="423"/>
            <p14:sldId id="364"/>
            <p14:sldId id="322"/>
            <p14:sldId id="323"/>
            <p14:sldId id="365"/>
            <p14:sldId id="325"/>
            <p14:sldId id="332"/>
            <p14:sldId id="382"/>
            <p14:sldId id="391"/>
            <p14:sldId id="392"/>
            <p14:sldId id="393"/>
          </p14:sldIdLst>
        </p14:section>
        <p14:section name="Untitled Section" id="{FAB20BEA-DACF-4FCA-B0F2-E5DCC0B10E84}">
          <p14:sldIdLst>
            <p14:sldId id="342"/>
            <p14:sldId id="384"/>
            <p14:sldId id="348"/>
            <p14:sldId id="388"/>
            <p14:sldId id="389"/>
          </p14:sldIdLst>
        </p14:section>
        <p14:section name="Untitled Section" id="{C6B0AFF8-7FE3-4CE9-A65E-5BAA640847F1}">
          <p14:sldIdLst>
            <p14:sldId id="415"/>
            <p14:sldId id="424"/>
            <p14:sldId id="417"/>
            <p14:sldId id="395"/>
          </p14:sldIdLst>
        </p14:section>
        <p14:section name="Untitled Section" id="{C362AF9A-B592-4671-A51C-9011627CBDE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mbrosia, John" initials="D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79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7" autoAdjust="0"/>
  </p:normalViewPr>
  <p:slideViewPr>
    <p:cSldViewPr snapToGrid="0">
      <p:cViewPr>
        <p:scale>
          <a:sx n="67" d="100"/>
          <a:sy n="67" d="100"/>
        </p:scale>
        <p:origin x="-256"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00"/>
    </p:cViewPr>
  </p:sorterViewPr>
  <p:notesViewPr>
    <p:cSldViewPr snapToGrid="0">
      <p:cViewPr varScale="1">
        <p:scale>
          <a:sx n="88" d="100"/>
          <a:sy n="88" d="100"/>
        </p:scale>
        <p:origin x="-3786"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anslow\My%20Documents\Standards\IEEE\802.3_ENET\BWA_Ad_Hoc\Drafts\Trend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Crehan%20Research\CR%20Presentations\Emulex%20Webcast\Emulex%20Webcast%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4846722169556"/>
          <c:y val="2.8253985460828811E-2"/>
          <c:w val="0.85983370629040323"/>
          <c:h val="0.9040017213117445"/>
        </c:manualLayout>
      </c:layout>
      <c:scatterChart>
        <c:scatterStyle val="lineMarker"/>
        <c:varyColors val="0"/>
        <c:ser>
          <c:idx val="0"/>
          <c:order val="0"/>
          <c:marker>
            <c:spPr>
              <a:ln>
                <a:solidFill>
                  <a:schemeClr val="tx2">
                    <a:lumMod val="60000"/>
                    <a:lumOff val="40000"/>
                  </a:schemeClr>
                </a:solidFill>
              </a:ln>
            </c:spPr>
          </c:marker>
          <c:xVal>
            <c:numRef>
              <c:f>bach_01_0611!$B$5:$B$10</c:f>
              <c:numCache>
                <c:formatCode>General</c:formatCode>
                <c:ptCount val="6"/>
                <c:pt idx="0">
                  <c:v>2006</c:v>
                </c:pt>
                <c:pt idx="1">
                  <c:v>2007</c:v>
                </c:pt>
                <c:pt idx="2">
                  <c:v>2008</c:v>
                </c:pt>
                <c:pt idx="3">
                  <c:v>2009</c:v>
                </c:pt>
                <c:pt idx="4">
                  <c:v>2010</c:v>
                </c:pt>
                <c:pt idx="5">
                  <c:v>2011</c:v>
                </c:pt>
              </c:numCache>
            </c:numRef>
          </c:xVal>
          <c:yVal>
            <c:numRef>
              <c:f>bach_01_0611!$E$5:$E$10</c:f>
              <c:numCache>
                <c:formatCode>General</c:formatCode>
                <c:ptCount val="6"/>
                <c:pt idx="0">
                  <c:v>7.3253833049403833E-2</c:v>
                </c:pt>
                <c:pt idx="1">
                  <c:v>0.12606473594548553</c:v>
                </c:pt>
                <c:pt idx="2">
                  <c:v>0.25042589437819435</c:v>
                </c:pt>
                <c:pt idx="3">
                  <c:v>0.49744463373083675</c:v>
                </c:pt>
                <c:pt idx="4">
                  <c:v>1</c:v>
                </c:pt>
                <c:pt idx="5">
                  <c:v>2.0034071550255552</c:v>
                </c:pt>
              </c:numCache>
            </c:numRef>
          </c:yVal>
          <c:smooth val="0"/>
        </c:ser>
        <c:ser>
          <c:idx val="1"/>
          <c:order val="1"/>
          <c:spPr>
            <a:ln w="19050">
              <a:solidFill>
                <a:schemeClr val="tx2">
                  <a:lumMod val="60000"/>
                  <a:lumOff val="40000"/>
                </a:schemeClr>
              </a:solidFill>
            </a:ln>
          </c:spPr>
          <c:marker>
            <c:symbol val="none"/>
          </c:marker>
          <c:xVal>
            <c:numRef>
              <c:f>bach_01_0611!$B$5:$B$11</c:f>
              <c:numCache>
                <c:formatCode>General</c:formatCode>
                <c:ptCount val="7"/>
                <c:pt idx="0">
                  <c:v>2006</c:v>
                </c:pt>
                <c:pt idx="1">
                  <c:v>2007</c:v>
                </c:pt>
                <c:pt idx="2">
                  <c:v>2008</c:v>
                </c:pt>
                <c:pt idx="3">
                  <c:v>2009</c:v>
                </c:pt>
                <c:pt idx="4">
                  <c:v>2010</c:v>
                </c:pt>
                <c:pt idx="5">
                  <c:v>2011</c:v>
                </c:pt>
                <c:pt idx="6">
                  <c:v>2020</c:v>
                </c:pt>
              </c:numCache>
            </c:numRef>
          </c:xVal>
          <c:yVal>
            <c:numRef>
              <c:f>bach_01_0611!$I$5:$I$11</c:f>
              <c:numCache>
                <c:formatCode>General</c:formatCode>
                <c:ptCount val="7"/>
                <c:pt idx="0">
                  <c:v>6.8621397756431973E-2</c:v>
                </c:pt>
                <c:pt idx="1">
                  <c:v>0.13407403197305817</c:v>
                </c:pt>
                <c:pt idx="2">
                  <c:v>0.26195686239614496</c:v>
                </c:pt>
                <c:pt idx="3">
                  <c:v>0.51181721580672057</c:v>
                </c:pt>
                <c:pt idx="4">
                  <c:v>1</c:v>
                </c:pt>
                <c:pt idx="5">
                  <c:v>1.9538225153755546</c:v>
                </c:pt>
                <c:pt idx="6">
                  <c:v>810.68306352353352</c:v>
                </c:pt>
              </c:numCache>
            </c:numRef>
          </c:yVal>
          <c:smooth val="0"/>
        </c:ser>
        <c:ser>
          <c:idx val="2"/>
          <c:order val="2"/>
          <c:spPr>
            <a:ln>
              <a:solidFill>
                <a:srgbClr val="00B050"/>
              </a:solidFill>
            </a:ln>
          </c:spPr>
          <c:marker>
            <c:spPr>
              <a:solidFill>
                <a:srgbClr val="00B050"/>
              </a:solidFill>
            </c:spPr>
          </c:marker>
          <c:xVal>
            <c:numRef>
              <c:f>'Euro IX'!$B$5:$B$10</c:f>
              <c:numCache>
                <c:formatCode>General</c:formatCode>
                <c:ptCount val="6"/>
                <c:pt idx="0">
                  <c:v>2005</c:v>
                </c:pt>
                <c:pt idx="1">
                  <c:v>2006</c:v>
                </c:pt>
                <c:pt idx="2">
                  <c:v>2007</c:v>
                </c:pt>
                <c:pt idx="3">
                  <c:v>2008</c:v>
                </c:pt>
                <c:pt idx="4">
                  <c:v>2009</c:v>
                </c:pt>
                <c:pt idx="5">
                  <c:v>2010</c:v>
                </c:pt>
              </c:numCache>
            </c:numRef>
          </c:xVal>
          <c:yVal>
            <c:numRef>
              <c:f>'Euro IX'!$E$5:$E$10</c:f>
              <c:numCache>
                <c:formatCode>General</c:formatCode>
                <c:ptCount val="6"/>
                <c:pt idx="0">
                  <c:v>7.3158371040723993E-2</c:v>
                </c:pt>
                <c:pt idx="1">
                  <c:v>0.15057013574660641</c:v>
                </c:pt>
                <c:pt idx="2">
                  <c:v>0.25860633484162893</c:v>
                </c:pt>
                <c:pt idx="3">
                  <c:v>0.39301357466063513</c:v>
                </c:pt>
                <c:pt idx="4">
                  <c:v>0.60313122171945688</c:v>
                </c:pt>
                <c:pt idx="5">
                  <c:v>0.94000000000000061</c:v>
                </c:pt>
              </c:numCache>
            </c:numRef>
          </c:yVal>
          <c:smooth val="0"/>
        </c:ser>
        <c:ser>
          <c:idx val="3"/>
          <c:order val="3"/>
          <c:spPr>
            <a:ln w="19050">
              <a:solidFill>
                <a:srgbClr val="00B050"/>
              </a:solidFill>
            </a:ln>
          </c:spPr>
          <c:marker>
            <c:symbol val="none"/>
          </c:marker>
          <c:xVal>
            <c:numRef>
              <c:f>'Euro IX'!$B$5:$B$12</c:f>
              <c:numCache>
                <c:formatCode>General</c:formatCode>
                <c:ptCount val="8"/>
                <c:pt idx="0">
                  <c:v>2005</c:v>
                </c:pt>
                <c:pt idx="1">
                  <c:v>2006</c:v>
                </c:pt>
                <c:pt idx="2">
                  <c:v>2007</c:v>
                </c:pt>
                <c:pt idx="3">
                  <c:v>2008</c:v>
                </c:pt>
                <c:pt idx="4">
                  <c:v>2009</c:v>
                </c:pt>
                <c:pt idx="5">
                  <c:v>2010</c:v>
                </c:pt>
                <c:pt idx="6">
                  <c:v>2015</c:v>
                </c:pt>
                <c:pt idx="7">
                  <c:v>2020</c:v>
                </c:pt>
              </c:numCache>
            </c:numRef>
          </c:xVal>
          <c:yVal>
            <c:numRef>
              <c:f>'Euro IX'!$I$5:$I$12</c:f>
              <c:numCache>
                <c:formatCode>General</c:formatCode>
                <c:ptCount val="8"/>
                <c:pt idx="0">
                  <c:v>8.3887856990870549E-2</c:v>
                </c:pt>
                <c:pt idx="1">
                  <c:v>0.13770803460454464</c:v>
                </c:pt>
                <c:pt idx="2">
                  <c:v>0.22605778088610007</c:v>
                </c:pt>
                <c:pt idx="3">
                  <c:v>0.37109033213564852</c:v>
                </c:pt>
                <c:pt idx="4">
                  <c:v>0.6091718412202316</c:v>
                </c:pt>
                <c:pt idx="5">
                  <c:v>1</c:v>
                </c:pt>
                <c:pt idx="6">
                  <c:v>11.92067643483654</c:v>
                </c:pt>
                <c:pt idx="7">
                  <c:v>142.10252666406672</c:v>
                </c:pt>
              </c:numCache>
            </c:numRef>
          </c:yVal>
          <c:smooth val="0"/>
        </c:ser>
        <c:ser>
          <c:idx val="4"/>
          <c:order val="4"/>
          <c:spPr>
            <a:ln w="19050">
              <a:solidFill>
                <a:srgbClr val="FF0000"/>
              </a:solidFill>
            </a:ln>
          </c:spPr>
          <c:marker>
            <c:symbol val="none"/>
          </c:marker>
          <c:xVal>
            <c:numRef>
              <c:f>nowell!$B$4:$B$6</c:f>
              <c:numCache>
                <c:formatCode>General</c:formatCode>
                <c:ptCount val="3"/>
                <c:pt idx="0">
                  <c:v>2005</c:v>
                </c:pt>
                <c:pt idx="1">
                  <c:v>2010</c:v>
                </c:pt>
                <c:pt idx="2">
                  <c:v>2020</c:v>
                </c:pt>
              </c:numCache>
            </c:numRef>
          </c:xVal>
          <c:yVal>
            <c:numRef>
              <c:f>nowell!$C$4:$C$6</c:f>
              <c:numCache>
                <c:formatCode>General</c:formatCode>
                <c:ptCount val="3"/>
                <c:pt idx="0">
                  <c:v>0.2230135020040202</c:v>
                </c:pt>
                <c:pt idx="1">
                  <c:v>1</c:v>
                </c:pt>
                <c:pt idx="2">
                  <c:v>20.106555868618223</c:v>
                </c:pt>
              </c:numCache>
            </c:numRef>
          </c:yVal>
          <c:smooth val="0"/>
        </c:ser>
        <c:ser>
          <c:idx val="5"/>
          <c:order val="5"/>
          <c:spPr>
            <a:ln w="19050">
              <a:solidFill>
                <a:srgbClr val="7030A0"/>
              </a:solidFill>
            </a:ln>
          </c:spPr>
          <c:marker>
            <c:symbol val="none"/>
          </c:marker>
          <c:xVal>
            <c:numRef>
              <c:f>dart_01_1211!$B$4:$B$6</c:f>
              <c:numCache>
                <c:formatCode>General</c:formatCode>
                <c:ptCount val="3"/>
                <c:pt idx="0">
                  <c:v>2005</c:v>
                </c:pt>
                <c:pt idx="1">
                  <c:v>2010</c:v>
                </c:pt>
                <c:pt idx="2">
                  <c:v>2020</c:v>
                </c:pt>
              </c:numCache>
            </c:numRef>
          </c:xVal>
          <c:yVal>
            <c:numRef>
              <c:f>dart_01_1211!$C$4:$C$6</c:f>
              <c:numCache>
                <c:formatCode>General</c:formatCode>
                <c:ptCount val="3"/>
                <c:pt idx="0">
                  <c:v>7.042962777237427E-2</c:v>
                </c:pt>
                <c:pt idx="1">
                  <c:v>1</c:v>
                </c:pt>
                <c:pt idx="2">
                  <c:v>201.59939004489991</c:v>
                </c:pt>
              </c:numCache>
            </c:numRef>
          </c:yVal>
          <c:smooth val="0"/>
        </c:ser>
        <c:ser>
          <c:idx val="6"/>
          <c:order val="6"/>
          <c:spPr>
            <a:ln w="19050">
              <a:solidFill>
                <a:schemeClr val="accent6">
                  <a:lumMod val="75000"/>
                </a:schemeClr>
              </a:solidFill>
            </a:ln>
          </c:spPr>
          <c:marker>
            <c:symbol val="none"/>
          </c:marker>
          <c:xVal>
            <c:numRef>
              <c:f>cloonan!$B$4:$B$6</c:f>
              <c:numCache>
                <c:formatCode>General</c:formatCode>
                <c:ptCount val="3"/>
                <c:pt idx="0">
                  <c:v>2005</c:v>
                </c:pt>
                <c:pt idx="1">
                  <c:v>2010</c:v>
                </c:pt>
                <c:pt idx="2">
                  <c:v>2020</c:v>
                </c:pt>
              </c:numCache>
            </c:numRef>
          </c:xVal>
          <c:yVal>
            <c:numRef>
              <c:f>cloonan!$C$4:$C$6</c:f>
              <c:numCache>
                <c:formatCode>General</c:formatCode>
                <c:ptCount val="3"/>
                <c:pt idx="0">
                  <c:v>0.13168724279835392</c:v>
                </c:pt>
                <c:pt idx="1">
                  <c:v>1</c:v>
                </c:pt>
                <c:pt idx="2">
                  <c:v>57.665039062500163</c:v>
                </c:pt>
              </c:numCache>
            </c:numRef>
          </c:yVal>
          <c:smooth val="0"/>
        </c:ser>
        <c:ser>
          <c:idx val="7"/>
          <c:order val="7"/>
          <c:spPr>
            <a:ln w="19050">
              <a:solidFill>
                <a:srgbClr val="FF0000"/>
              </a:solidFill>
              <a:prstDash val="dash"/>
            </a:ln>
          </c:spPr>
          <c:marker>
            <c:symbol val="none"/>
          </c:marker>
          <c:xVal>
            <c:numRef>
              <c:f>'HSSG Tutorial'!$B$4:$B$6</c:f>
              <c:numCache>
                <c:formatCode>General</c:formatCode>
                <c:ptCount val="3"/>
                <c:pt idx="0">
                  <c:v>2005</c:v>
                </c:pt>
                <c:pt idx="1">
                  <c:v>2010</c:v>
                </c:pt>
                <c:pt idx="2">
                  <c:v>2020</c:v>
                </c:pt>
              </c:numCache>
            </c:numRef>
          </c:xVal>
          <c:yVal>
            <c:numRef>
              <c:f>'HSSG Tutorial'!$C$4:$C$6</c:f>
              <c:numCache>
                <c:formatCode>General</c:formatCode>
                <c:ptCount val="3"/>
                <c:pt idx="0">
                  <c:v>0.10000000000000003</c:v>
                </c:pt>
                <c:pt idx="1">
                  <c:v>1</c:v>
                </c:pt>
                <c:pt idx="2">
                  <c:v>100.0000000000001</c:v>
                </c:pt>
              </c:numCache>
            </c:numRef>
          </c:yVal>
          <c:smooth val="0"/>
        </c:ser>
        <c:ser>
          <c:idx val="8"/>
          <c:order val="8"/>
          <c:spPr>
            <a:ln>
              <a:solidFill>
                <a:srgbClr val="0070C0"/>
              </a:solidFill>
              <a:prstDash val="dash"/>
            </a:ln>
          </c:spPr>
          <c:marker>
            <c:symbol val="none"/>
          </c:marker>
          <c:xVal>
            <c:numRef>
              <c:f>'HSSG Tutorial'!$B$14:$B$16</c:f>
              <c:numCache>
                <c:formatCode>General</c:formatCode>
                <c:ptCount val="3"/>
                <c:pt idx="0">
                  <c:v>2005</c:v>
                </c:pt>
                <c:pt idx="1">
                  <c:v>2010</c:v>
                </c:pt>
                <c:pt idx="2">
                  <c:v>2020</c:v>
                </c:pt>
              </c:numCache>
            </c:numRef>
          </c:xVal>
          <c:yVal>
            <c:numRef>
              <c:f>'HSSG Tutorial'!$C$14:$C$16</c:f>
              <c:numCache>
                <c:formatCode>General</c:formatCode>
                <c:ptCount val="3"/>
                <c:pt idx="0">
                  <c:v>0.21544346900318898</c:v>
                </c:pt>
                <c:pt idx="1">
                  <c:v>1</c:v>
                </c:pt>
                <c:pt idx="2">
                  <c:v>21.544346900318789</c:v>
                </c:pt>
              </c:numCache>
            </c:numRef>
          </c:yVal>
          <c:smooth val="0"/>
        </c:ser>
        <c:dLbls>
          <c:showLegendKey val="0"/>
          <c:showVal val="0"/>
          <c:showCatName val="0"/>
          <c:showSerName val="0"/>
          <c:showPercent val="0"/>
          <c:showBubbleSize val="0"/>
        </c:dLbls>
        <c:axId val="103326080"/>
        <c:axId val="103327616"/>
      </c:scatterChart>
      <c:valAx>
        <c:axId val="103326080"/>
        <c:scaling>
          <c:orientation val="minMax"/>
          <c:max val="2020"/>
          <c:min val="2004"/>
        </c:scaling>
        <c:delete val="0"/>
        <c:axPos val="b"/>
        <c:majorGridlines/>
        <c:numFmt formatCode="General" sourceLinked="1"/>
        <c:majorTickMark val="out"/>
        <c:minorTickMark val="none"/>
        <c:tickLblPos val="nextTo"/>
        <c:crossAx val="103327616"/>
        <c:crossesAt val="1.0000000000000005E-2"/>
        <c:crossBetween val="midCat"/>
      </c:valAx>
      <c:valAx>
        <c:axId val="103327616"/>
        <c:scaling>
          <c:logBase val="10"/>
          <c:orientation val="minMax"/>
          <c:max val="100"/>
        </c:scaling>
        <c:delete val="0"/>
        <c:axPos val="l"/>
        <c:majorGridlines/>
        <c:title>
          <c:tx>
            <c:rich>
              <a:bodyPr rot="-5400000" vert="horz"/>
              <a:lstStyle/>
              <a:p>
                <a:pPr>
                  <a:defRPr/>
                </a:pPr>
                <a:r>
                  <a:rPr lang="en-GB"/>
                  <a:t>Traffic relative to 2010 value</a:t>
                </a:r>
              </a:p>
            </c:rich>
          </c:tx>
          <c:layout>
            <c:manualLayout>
              <c:xMode val="edge"/>
              <c:yMode val="edge"/>
              <c:x val="0"/>
              <c:y val="0.16672034378735834"/>
            </c:manualLayout>
          </c:layout>
          <c:overlay val="0"/>
        </c:title>
        <c:numFmt formatCode="General" sourceLinked="1"/>
        <c:majorTickMark val="out"/>
        <c:minorTickMark val="none"/>
        <c:tickLblPos val="nextTo"/>
        <c:crossAx val="103326080"/>
        <c:crosses val="autoZero"/>
        <c:crossBetween val="midCat"/>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5225483178241"/>
          <c:y val="0.11306168506576657"/>
          <c:w val="0.74970031018850714"/>
          <c:h val="0.73966696891198858"/>
        </c:manualLayout>
      </c:layout>
      <c:barChart>
        <c:barDir val="col"/>
        <c:grouping val="clustered"/>
        <c:varyColors val="0"/>
        <c:ser>
          <c:idx val="0"/>
          <c:order val="0"/>
          <c:tx>
            <c:strRef>
              <c:f>' Ports Shipments'!$A$4</c:f>
              <c:strCache>
                <c:ptCount val="1"/>
                <c:pt idx="0">
                  <c:v>10 Gbe</c:v>
                </c:pt>
              </c:strCache>
            </c:strRef>
          </c:tx>
          <c:spPr>
            <a:solidFill>
              <a:srgbClr val="FFC000"/>
            </a:solidFill>
            <a:scene3d>
              <a:camera prst="orthographicFront"/>
              <a:lightRig rig="threePt" dir="t"/>
            </a:scene3d>
            <a:sp3d>
              <a:bevelT/>
              <a:bevelB/>
            </a:sp3d>
          </c:spPr>
          <c:invertIfNegative val="0"/>
          <c:cat>
            <c:strRef>
              <c:f>' Ports Shipments'!$B$3:$S$3</c:f>
              <c:strCache>
                <c:ptCount val="14"/>
                <c:pt idx="0">
                  <c:v>1Q09</c:v>
                </c:pt>
                <c:pt idx="1">
                  <c:v>2Q09</c:v>
                </c:pt>
                <c:pt idx="2">
                  <c:v>3Q09</c:v>
                </c:pt>
                <c:pt idx="3">
                  <c:v>4Q09</c:v>
                </c:pt>
                <c:pt idx="4">
                  <c:v>1Q10</c:v>
                </c:pt>
                <c:pt idx="5">
                  <c:v>2Q10</c:v>
                </c:pt>
                <c:pt idx="6">
                  <c:v>3Q10</c:v>
                </c:pt>
                <c:pt idx="7">
                  <c:v>4Q10</c:v>
                </c:pt>
                <c:pt idx="8">
                  <c:v>1Q11</c:v>
                </c:pt>
                <c:pt idx="9">
                  <c:v>2Q11</c:v>
                </c:pt>
                <c:pt idx="10">
                  <c:v>3Q11</c:v>
                </c:pt>
                <c:pt idx="11">
                  <c:v>4Q11</c:v>
                </c:pt>
                <c:pt idx="12">
                  <c:v>1Q12</c:v>
                </c:pt>
                <c:pt idx="13">
                  <c:v>2Q12</c:v>
                </c:pt>
              </c:strCache>
            </c:strRef>
          </c:cat>
          <c:val>
            <c:numRef>
              <c:f>' Ports Shipments'!$B$4:$S$4</c:f>
              <c:numCache>
                <c:formatCode>#,##0.0,</c:formatCode>
                <c:ptCount val="14"/>
                <c:pt idx="0">
                  <c:v>94387.956134453678</c:v>
                </c:pt>
                <c:pt idx="1">
                  <c:v>153406.66190476189</c:v>
                </c:pt>
                <c:pt idx="2">
                  <c:v>292848.20303030428</c:v>
                </c:pt>
                <c:pt idx="3">
                  <c:v>514371.05789473379</c:v>
                </c:pt>
                <c:pt idx="4">
                  <c:v>579809.96462472819</c:v>
                </c:pt>
                <c:pt idx="5">
                  <c:v>631579.02904991899</c:v>
                </c:pt>
                <c:pt idx="6">
                  <c:v>750804.84365474526</c:v>
                </c:pt>
                <c:pt idx="7">
                  <c:v>880081.4</c:v>
                </c:pt>
                <c:pt idx="8">
                  <c:v>1071946</c:v>
                </c:pt>
                <c:pt idx="9">
                  <c:v>1248930.8755680001</c:v>
                </c:pt>
                <c:pt idx="10">
                  <c:v>1281347.8</c:v>
                </c:pt>
                <c:pt idx="11">
                  <c:v>1307058.794</c:v>
                </c:pt>
                <c:pt idx="12">
                  <c:v>1601189.4</c:v>
                </c:pt>
                <c:pt idx="13">
                  <c:v>1893535</c:v>
                </c:pt>
              </c:numCache>
            </c:numRef>
          </c:val>
        </c:ser>
        <c:dLbls>
          <c:showLegendKey val="0"/>
          <c:showVal val="0"/>
          <c:showCatName val="0"/>
          <c:showSerName val="0"/>
          <c:showPercent val="0"/>
          <c:showBubbleSize val="0"/>
        </c:dLbls>
        <c:gapWidth val="150"/>
        <c:axId val="105854848"/>
        <c:axId val="105856384"/>
      </c:barChart>
      <c:catAx>
        <c:axId val="105854848"/>
        <c:scaling>
          <c:orientation val="minMax"/>
        </c:scaling>
        <c:delete val="0"/>
        <c:axPos val="b"/>
        <c:numFmt formatCode="m/d/yyyy" sourceLinked="0"/>
        <c:majorTickMark val="out"/>
        <c:minorTickMark val="none"/>
        <c:tickLblPos val="nextTo"/>
        <c:spPr>
          <a:ln>
            <a:solidFill>
              <a:prstClr val="white"/>
            </a:solidFill>
          </a:ln>
        </c:spPr>
        <c:txPr>
          <a:bodyPr rot="-2760000"/>
          <a:lstStyle/>
          <a:p>
            <a:pPr>
              <a:defRPr sz="1100" b="1" i="0" baseline="0">
                <a:solidFill>
                  <a:schemeClr val="tx1"/>
                </a:solidFill>
                <a:latin typeface="Arial" pitchFamily="34" charset="0"/>
              </a:defRPr>
            </a:pPr>
            <a:endParaRPr lang="en-US"/>
          </a:p>
        </c:txPr>
        <c:crossAx val="105856384"/>
        <c:crosses val="autoZero"/>
        <c:auto val="1"/>
        <c:lblAlgn val="ctr"/>
        <c:lblOffset val="100"/>
        <c:noMultiLvlLbl val="0"/>
      </c:catAx>
      <c:valAx>
        <c:axId val="105856384"/>
        <c:scaling>
          <c:orientation val="minMax"/>
          <c:max val="2000000"/>
          <c:min val="0"/>
        </c:scaling>
        <c:delete val="0"/>
        <c:axPos val="l"/>
        <c:majorGridlines/>
        <c:minorGridlines/>
        <c:numFmt formatCode="#,##0.0,," sourceLinked="0"/>
        <c:majorTickMark val="out"/>
        <c:minorTickMark val="none"/>
        <c:tickLblPos val="nextTo"/>
        <c:spPr>
          <a:ln>
            <a:solidFill>
              <a:schemeClr val="bg1"/>
            </a:solidFill>
          </a:ln>
        </c:spPr>
        <c:txPr>
          <a:bodyPr/>
          <a:lstStyle/>
          <a:p>
            <a:pPr>
              <a:defRPr sz="1200" b="1" i="0" baseline="0">
                <a:solidFill>
                  <a:schemeClr val="tx1"/>
                </a:solidFill>
                <a:latin typeface="Arial" pitchFamily="34" charset="0"/>
              </a:defRPr>
            </a:pPr>
            <a:endParaRPr lang="en-US"/>
          </a:p>
        </c:txPr>
        <c:crossAx val="105854848"/>
        <c:crosses val="autoZero"/>
        <c:crossBetween val="between"/>
        <c:majorUnit val="1000000"/>
        <c:minorUnit val="4000"/>
      </c:valAx>
    </c:plotArea>
    <c:plotVisOnly val="1"/>
    <c:dispBlanksAs val="gap"/>
    <c:showDLblsOverMax val="0"/>
  </c:chart>
  <c:spPr>
    <a:no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Digital Data</a:t>
            </a:r>
          </a:p>
        </c:rich>
      </c:tx>
      <c:layout>
        <c:manualLayout>
          <c:xMode val="edge"/>
          <c:yMode val="edge"/>
          <c:x val="0.2292115499735789"/>
          <c:y val="5.5555581636298514E-2"/>
        </c:manualLayout>
      </c:layout>
      <c:overlay val="0"/>
    </c:title>
    <c:autoTitleDeleted val="0"/>
    <c:plotArea>
      <c:layout>
        <c:manualLayout>
          <c:layoutTarget val="inner"/>
          <c:xMode val="edge"/>
          <c:yMode val="edge"/>
          <c:x val="0.18693854757517187"/>
          <c:y val="0.19432888597258691"/>
          <c:w val="0.78250580379580215"/>
          <c:h val="0.65529673374161568"/>
        </c:manualLayout>
      </c:layout>
      <c:barChart>
        <c:barDir val="col"/>
        <c:grouping val="stacked"/>
        <c:varyColors val="0"/>
        <c:ser>
          <c:idx val="0"/>
          <c:order val="0"/>
          <c:tx>
            <c:strRef>
              <c:f>Sheet1!$K$19</c:f>
              <c:strCache>
                <c:ptCount val="1"/>
                <c:pt idx="0">
                  <c:v>Storage</c:v>
                </c:pt>
              </c:strCache>
            </c:strRef>
          </c:tx>
          <c:invertIfNegative val="0"/>
          <c:dLbls>
            <c:dLbl>
              <c:idx val="0"/>
              <c:layout>
                <c:manualLayout>
                  <c:x val="-2.5462668816040639E-17"/>
                  <c:y val="-4.8236001749781536E-2"/>
                </c:manualLayout>
              </c:layout>
              <c:dLblPos val="ctr"/>
              <c:showLegendKey val="0"/>
              <c:showVal val="1"/>
              <c:showCatName val="0"/>
              <c:showSerName val="0"/>
              <c:showPercent val="0"/>
              <c:showBubbleSize val="0"/>
            </c:dLbl>
            <c:dLbl>
              <c:idx val="1"/>
              <c:layout>
                <c:manualLayout>
                  <c:x val="0"/>
                  <c:y val="-7.8884514435695913E-2"/>
                </c:manualLayout>
              </c:layout>
              <c:dLblPos val="ctr"/>
              <c:showLegendKey val="0"/>
              <c:showVal val="1"/>
              <c:showCatName val="0"/>
              <c:showSerName val="0"/>
              <c:showPercent val="0"/>
              <c:showBubbleSize val="0"/>
            </c:dLbl>
            <c:dLbl>
              <c:idx val="2"/>
              <c:layout>
                <c:manualLayout>
                  <c:x val="0"/>
                  <c:y val="-0.3358942111402777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Sheet1!$J$20:$J$22</c:f>
              <c:numCache>
                <c:formatCode>General</c:formatCode>
                <c:ptCount val="3"/>
                <c:pt idx="0">
                  <c:v>2005</c:v>
                </c:pt>
                <c:pt idx="1">
                  <c:v>2010</c:v>
                </c:pt>
                <c:pt idx="2">
                  <c:v>2015</c:v>
                </c:pt>
              </c:numCache>
            </c:numRef>
          </c:cat>
          <c:val>
            <c:numRef>
              <c:f>Sheet1!$K$20:$K$22</c:f>
              <c:numCache>
                <c:formatCode>General</c:formatCode>
                <c:ptCount val="3"/>
                <c:pt idx="0">
                  <c:v>130</c:v>
                </c:pt>
                <c:pt idx="1">
                  <c:v>1227</c:v>
                </c:pt>
                <c:pt idx="2">
                  <c:v>7910</c:v>
                </c:pt>
              </c:numCache>
            </c:numRef>
          </c:val>
        </c:ser>
        <c:dLbls>
          <c:showLegendKey val="0"/>
          <c:showVal val="0"/>
          <c:showCatName val="0"/>
          <c:showSerName val="0"/>
          <c:showPercent val="0"/>
          <c:showBubbleSize val="0"/>
        </c:dLbls>
        <c:gapWidth val="150"/>
        <c:overlap val="100"/>
        <c:axId val="105895424"/>
        <c:axId val="105896960"/>
      </c:barChart>
      <c:catAx>
        <c:axId val="105895424"/>
        <c:scaling>
          <c:orientation val="minMax"/>
        </c:scaling>
        <c:delete val="0"/>
        <c:axPos val="b"/>
        <c:numFmt formatCode="General" sourceLinked="1"/>
        <c:majorTickMark val="out"/>
        <c:minorTickMark val="none"/>
        <c:tickLblPos val="nextTo"/>
        <c:crossAx val="105896960"/>
        <c:crosses val="autoZero"/>
        <c:auto val="1"/>
        <c:lblAlgn val="ctr"/>
        <c:lblOffset val="100"/>
        <c:noMultiLvlLbl val="0"/>
      </c:catAx>
      <c:valAx>
        <c:axId val="105896960"/>
        <c:scaling>
          <c:orientation val="minMax"/>
        </c:scaling>
        <c:delete val="1"/>
        <c:axPos val="l"/>
        <c:majorGridlines>
          <c:spPr>
            <a:ln>
              <a:solidFill>
                <a:srgbClr val="4F81BD">
                  <a:alpha val="0"/>
                </a:srgbClr>
              </a:solidFill>
            </a:ln>
          </c:spPr>
        </c:majorGridlines>
        <c:title>
          <c:tx>
            <c:rich>
              <a:bodyPr rot="-5400000" vert="horz"/>
              <a:lstStyle/>
              <a:p>
                <a:pPr>
                  <a:defRPr/>
                </a:pPr>
                <a:r>
                  <a:rPr lang="en-US"/>
                  <a:t>Storage (Exabytes)</a:t>
                </a:r>
              </a:p>
            </c:rich>
          </c:tx>
          <c:layout>
            <c:manualLayout>
              <c:xMode val="edge"/>
              <c:yMode val="edge"/>
              <c:x val="6.0474355599166946E-2"/>
              <c:y val="0.32910688247302583"/>
            </c:manualLayout>
          </c:layout>
          <c:overlay val="0"/>
        </c:title>
        <c:numFmt formatCode="General" sourceLinked="1"/>
        <c:majorTickMark val="out"/>
        <c:minorTickMark val="none"/>
        <c:tickLblPos val="none"/>
        <c:crossAx val="105895424"/>
        <c:crosses val="autoZero"/>
        <c:crossBetween val="between"/>
      </c:valAx>
    </c:plotArea>
    <c:plotVisOnly val="1"/>
    <c:dispBlanksAs val="gap"/>
    <c:showDLblsOverMax val="0"/>
  </c:chart>
  <c:spPr>
    <a:ln w="25400">
      <a:solidFill>
        <a:schemeClr val="accent1">
          <a:shade val="95000"/>
          <a:satMod val="105000"/>
        </a:schemeClr>
      </a:solidFill>
    </a:ln>
  </c:spPr>
  <c:txPr>
    <a:bodyPr/>
    <a:lstStyle/>
    <a:p>
      <a:pPr>
        <a:defRPr sz="20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0.50369</cdr:x>
      <cdr:y>0.0438</cdr:y>
    </cdr:from>
    <cdr:to>
      <cdr:x>0.65028</cdr:x>
      <cdr:y>0.18773</cdr:y>
    </cdr:to>
    <cdr:sp macro="" textlink="">
      <cdr:nvSpPr>
        <cdr:cNvPr id="2" name="TextBox 1"/>
        <cdr:cNvSpPr txBox="1"/>
      </cdr:nvSpPr>
      <cdr:spPr>
        <a:xfrm xmlns:a="http://schemas.openxmlformats.org/drawingml/2006/main">
          <a:off x="4686300" y="266700"/>
          <a:ext cx="1363964" cy="87630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a:solidFill>
                <a:srgbClr val="558ED5"/>
              </a:solidFill>
            </a:rPr>
            <a:t>Financial sector</a:t>
          </a:r>
          <a:br>
            <a:rPr lang="en-GB" sz="1400">
              <a:solidFill>
                <a:srgbClr val="558ED5"/>
              </a:solidFill>
            </a:rPr>
          </a:br>
          <a:r>
            <a:rPr lang="en-GB" sz="1400">
              <a:solidFill>
                <a:srgbClr val="558ED5"/>
              </a:solidFill>
            </a:rPr>
            <a:t>fit to Figure 15 </a:t>
          </a:r>
          <a:br>
            <a:rPr lang="en-GB" sz="1400">
              <a:solidFill>
                <a:srgbClr val="558ED5"/>
              </a:solidFill>
            </a:rPr>
          </a:br>
          <a:r>
            <a:rPr lang="en-GB" sz="1400">
              <a:solidFill>
                <a:srgbClr val="558ED5"/>
              </a:solidFill>
            </a:rPr>
            <a:t>CAGR = 95%</a:t>
          </a:r>
        </a:p>
      </cdr:txBody>
    </cdr:sp>
  </cdr:relSizeAnchor>
  <cdr:relSizeAnchor xmlns:cdr="http://schemas.openxmlformats.org/drawingml/2006/chartDrawing">
    <cdr:from>
      <cdr:x>0.81491</cdr:x>
      <cdr:y>0.25275</cdr:y>
    </cdr:from>
    <cdr:to>
      <cdr:x>0.95659</cdr:x>
      <cdr:y>0.39167</cdr:y>
    </cdr:to>
    <cdr:sp macro="" textlink="">
      <cdr:nvSpPr>
        <cdr:cNvPr id="3" name="TextBox 2"/>
        <cdr:cNvSpPr txBox="1"/>
      </cdr:nvSpPr>
      <cdr:spPr>
        <a:xfrm xmlns:a="http://schemas.openxmlformats.org/drawingml/2006/main">
          <a:off x="5602499" y="1168563"/>
          <a:ext cx="974049" cy="64227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dirty="0">
              <a:solidFill>
                <a:srgbClr val="00B050"/>
              </a:solidFill>
            </a:rPr>
            <a:t>Peering</a:t>
          </a:r>
          <a:br>
            <a:rPr lang="en-GB" sz="1400" dirty="0">
              <a:solidFill>
                <a:srgbClr val="00B050"/>
              </a:solidFill>
            </a:rPr>
          </a:br>
          <a:r>
            <a:rPr lang="en-GB" sz="1400" dirty="0">
              <a:solidFill>
                <a:srgbClr val="00B050"/>
              </a:solidFill>
            </a:rPr>
            <a:t>fit to Figure 39 </a:t>
          </a:r>
          <a:br>
            <a:rPr lang="en-GB" sz="1400" dirty="0">
              <a:solidFill>
                <a:srgbClr val="00B050"/>
              </a:solidFill>
            </a:rPr>
          </a:br>
          <a:r>
            <a:rPr lang="en-GB" sz="1400" dirty="0">
              <a:solidFill>
                <a:srgbClr val="00B050"/>
              </a:solidFill>
            </a:rPr>
            <a:t>CAGR = 64%</a:t>
          </a:r>
        </a:p>
      </cdr:txBody>
    </cdr:sp>
  </cdr:relSizeAnchor>
  <cdr:relSizeAnchor xmlns:cdr="http://schemas.openxmlformats.org/drawingml/2006/chartDrawing">
    <cdr:from>
      <cdr:x>0.35381</cdr:x>
      <cdr:y>0.63954</cdr:y>
    </cdr:from>
    <cdr:to>
      <cdr:x>0.4914</cdr:x>
      <cdr:y>0.77722</cdr:y>
    </cdr:to>
    <cdr:sp macro="" textlink="">
      <cdr:nvSpPr>
        <cdr:cNvPr id="4" name="TextBox 3"/>
        <cdr:cNvSpPr txBox="1"/>
      </cdr:nvSpPr>
      <cdr:spPr>
        <a:xfrm xmlns:a="http://schemas.openxmlformats.org/drawingml/2006/main">
          <a:off x="3291826" y="3893790"/>
          <a:ext cx="1280140" cy="83824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dirty="0">
              <a:solidFill>
                <a:srgbClr val="FF0000"/>
              </a:solidFill>
            </a:rPr>
            <a:t>IP traffic</a:t>
          </a:r>
        </a:p>
        <a:p xmlns:a="http://schemas.openxmlformats.org/drawingml/2006/main">
          <a:pPr algn="ctr"/>
          <a:r>
            <a:rPr lang="en-GB" sz="1400" dirty="0">
              <a:solidFill>
                <a:srgbClr val="FF0000"/>
              </a:solidFill>
            </a:rPr>
            <a:t>Figure 2 </a:t>
          </a:r>
          <a:br>
            <a:rPr lang="en-GB" sz="1400" dirty="0">
              <a:solidFill>
                <a:srgbClr val="FF0000"/>
              </a:solidFill>
            </a:rPr>
          </a:br>
          <a:r>
            <a:rPr lang="en-GB" sz="1400" dirty="0">
              <a:solidFill>
                <a:srgbClr val="FF0000"/>
              </a:solidFill>
            </a:rPr>
            <a:t>CAGR = 32%</a:t>
          </a:r>
        </a:p>
      </cdr:txBody>
    </cdr:sp>
  </cdr:relSizeAnchor>
  <cdr:relSizeAnchor xmlns:cdr="http://schemas.openxmlformats.org/drawingml/2006/chartDrawing">
    <cdr:from>
      <cdr:x>0.30052</cdr:x>
      <cdr:y>0.10602</cdr:y>
    </cdr:from>
    <cdr:to>
      <cdr:x>0.48315</cdr:x>
      <cdr:y>0.27373</cdr:y>
    </cdr:to>
    <cdr:sp macro="" textlink="">
      <cdr:nvSpPr>
        <cdr:cNvPr id="5" name="TextBox 4"/>
        <cdr:cNvSpPr txBox="1"/>
      </cdr:nvSpPr>
      <cdr:spPr>
        <a:xfrm xmlns:a="http://schemas.openxmlformats.org/drawingml/2006/main">
          <a:off x="2066090" y="490178"/>
          <a:ext cx="1255580" cy="77537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dirty="0">
              <a:solidFill>
                <a:srgbClr val="7030A0"/>
              </a:solidFill>
            </a:rPr>
            <a:t>Science</a:t>
          </a:r>
          <a:br>
            <a:rPr lang="en-GB" sz="1400" dirty="0">
              <a:solidFill>
                <a:srgbClr val="7030A0"/>
              </a:solidFill>
            </a:rPr>
          </a:br>
          <a:r>
            <a:rPr lang="en-GB" sz="1400" dirty="0">
              <a:solidFill>
                <a:srgbClr val="7030A0"/>
              </a:solidFill>
            </a:rPr>
            <a:t>fit to Figure 13 </a:t>
          </a:r>
          <a:br>
            <a:rPr lang="en-GB" sz="1400" dirty="0">
              <a:solidFill>
                <a:srgbClr val="7030A0"/>
              </a:solidFill>
            </a:rPr>
          </a:br>
          <a:r>
            <a:rPr lang="en-GB" sz="1400" dirty="0" err="1">
              <a:solidFill>
                <a:srgbClr val="7030A0"/>
              </a:solidFill>
            </a:rPr>
            <a:t>ESnet</a:t>
          </a:r>
          <a:r>
            <a:rPr lang="en-GB" sz="1400" dirty="0">
              <a:solidFill>
                <a:srgbClr val="7030A0"/>
              </a:solidFill>
            </a:rPr>
            <a:t> 2004 to 2011</a:t>
          </a:r>
          <a:br>
            <a:rPr lang="en-GB" sz="1400" dirty="0">
              <a:solidFill>
                <a:srgbClr val="7030A0"/>
              </a:solidFill>
            </a:rPr>
          </a:br>
          <a:r>
            <a:rPr lang="en-GB" sz="1400" dirty="0">
              <a:solidFill>
                <a:srgbClr val="7030A0"/>
              </a:solidFill>
            </a:rPr>
            <a:t>CAGR = 70%</a:t>
          </a:r>
        </a:p>
      </cdr:txBody>
    </cdr:sp>
  </cdr:relSizeAnchor>
  <cdr:relSizeAnchor xmlns:cdr="http://schemas.openxmlformats.org/drawingml/2006/chartDrawing">
    <cdr:from>
      <cdr:x>0.59788</cdr:x>
      <cdr:y>0.3904</cdr:y>
    </cdr:from>
    <cdr:to>
      <cdr:x>0.72318</cdr:x>
      <cdr:y>0.5481</cdr:y>
    </cdr:to>
    <cdr:sp macro="" textlink="">
      <cdr:nvSpPr>
        <cdr:cNvPr id="6" name="TextBox 5"/>
        <cdr:cNvSpPr txBox="1"/>
      </cdr:nvSpPr>
      <cdr:spPr>
        <a:xfrm xmlns:a="http://schemas.openxmlformats.org/drawingml/2006/main">
          <a:off x="4110445" y="1804942"/>
          <a:ext cx="861436" cy="72909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dirty="0">
              <a:solidFill>
                <a:schemeClr val="accent6">
                  <a:lumMod val="75000"/>
                </a:schemeClr>
              </a:solidFill>
            </a:rPr>
            <a:t>Cable</a:t>
          </a:r>
        </a:p>
        <a:p xmlns:a="http://schemas.openxmlformats.org/drawingml/2006/main">
          <a:pPr algn="ctr"/>
          <a:r>
            <a:rPr lang="en-GB" sz="1400" dirty="0">
              <a:solidFill>
                <a:schemeClr val="accent6">
                  <a:lumMod val="75000"/>
                </a:schemeClr>
              </a:solidFill>
            </a:rPr>
            <a:t>Figure 20 </a:t>
          </a:r>
          <a:br>
            <a:rPr lang="en-GB" sz="1400" dirty="0">
              <a:solidFill>
                <a:schemeClr val="accent6">
                  <a:lumMod val="75000"/>
                </a:schemeClr>
              </a:solidFill>
            </a:rPr>
          </a:br>
          <a:r>
            <a:rPr lang="en-GB" sz="1400" dirty="0">
              <a:solidFill>
                <a:schemeClr val="accent6">
                  <a:lumMod val="75000"/>
                </a:schemeClr>
              </a:solidFill>
            </a:rPr>
            <a:t>CAGR = 50%</a:t>
          </a:r>
        </a:p>
      </cdr:txBody>
    </cdr:sp>
  </cdr:relSizeAnchor>
  <cdr:relSizeAnchor xmlns:cdr="http://schemas.openxmlformats.org/drawingml/2006/chartDrawing">
    <cdr:from>
      <cdr:x>0.65235</cdr:x>
      <cdr:y>0.12479</cdr:y>
    </cdr:from>
    <cdr:to>
      <cdr:x>0.69277</cdr:x>
      <cdr:y>0.13731</cdr:y>
    </cdr:to>
    <cdr:sp macro="" textlink="">
      <cdr:nvSpPr>
        <cdr:cNvPr id="8" name="Straight Connector 7"/>
        <cdr:cNvSpPr/>
      </cdr:nvSpPr>
      <cdr:spPr>
        <a:xfrm xmlns:a="http://schemas.openxmlformats.org/drawingml/2006/main">
          <a:off x="4484913" y="576943"/>
          <a:ext cx="277851" cy="57898"/>
        </a:xfrm>
        <a:prstGeom xmlns:a="http://schemas.openxmlformats.org/drawingml/2006/main" prst="line">
          <a:avLst/>
        </a:prstGeom>
        <a:ln xmlns:a="http://schemas.openxmlformats.org/drawingml/2006/main">
          <a:solidFill>
            <a:schemeClr val="tx2">
              <a:lumMod val="60000"/>
              <a:lumOff val="40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0.50778</cdr:x>
      <cdr:y>0.22713</cdr:y>
    </cdr:from>
    <cdr:to>
      <cdr:x>0.63226</cdr:x>
      <cdr:y>0.26718</cdr:y>
    </cdr:to>
    <cdr:sp macro="" textlink="">
      <cdr:nvSpPr>
        <cdr:cNvPr id="10" name="Straight Connector 9"/>
        <cdr:cNvSpPr/>
      </cdr:nvSpPr>
      <cdr:spPr>
        <a:xfrm xmlns:a="http://schemas.openxmlformats.org/drawingml/2006/main">
          <a:off x="3490983" y="1050104"/>
          <a:ext cx="855799" cy="185164"/>
        </a:xfrm>
        <a:prstGeom xmlns:a="http://schemas.openxmlformats.org/drawingml/2006/main" prst="line">
          <a:avLst/>
        </a:prstGeom>
        <a:ln xmlns:a="http://schemas.openxmlformats.org/drawingml/2006/main">
          <a:solidFill>
            <a:srgbClr val="7030A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0.85503</cdr:x>
      <cdr:y>0.09262</cdr:y>
    </cdr:from>
    <cdr:to>
      <cdr:x>0.8837</cdr:x>
      <cdr:y>0.2766</cdr:y>
    </cdr:to>
    <cdr:sp macro="" textlink="">
      <cdr:nvSpPr>
        <cdr:cNvPr id="11" name="Straight Connector 10"/>
        <cdr:cNvSpPr/>
      </cdr:nvSpPr>
      <cdr:spPr>
        <a:xfrm xmlns:a="http://schemas.openxmlformats.org/drawingml/2006/main" flipH="1" flipV="1">
          <a:off x="7955235" y="563909"/>
          <a:ext cx="266745" cy="1120110"/>
        </a:xfrm>
        <a:prstGeom xmlns:a="http://schemas.openxmlformats.org/drawingml/2006/main" prst="line">
          <a:avLst/>
        </a:prstGeom>
        <a:ln xmlns:a="http://schemas.openxmlformats.org/drawingml/2006/main">
          <a:solidFill>
            <a:srgbClr val="00B05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0.6415</cdr:x>
      <cdr:y>0.31444</cdr:y>
    </cdr:from>
    <cdr:to>
      <cdr:x>0.64419</cdr:x>
      <cdr:y>0.38372</cdr:y>
    </cdr:to>
    <cdr:sp macro="" textlink="">
      <cdr:nvSpPr>
        <cdr:cNvPr id="12" name="Straight Connector 11"/>
        <cdr:cNvSpPr/>
      </cdr:nvSpPr>
      <cdr:spPr>
        <a:xfrm xmlns:a="http://schemas.openxmlformats.org/drawingml/2006/main" flipH="1" flipV="1">
          <a:off x="4410282" y="1453762"/>
          <a:ext cx="18494" cy="320303"/>
        </a:xfrm>
        <a:prstGeom xmlns:a="http://schemas.openxmlformats.org/drawingml/2006/main" prst="line">
          <a:avLst/>
        </a:prstGeom>
        <a:ln xmlns:a="http://schemas.openxmlformats.org/drawingml/2006/main">
          <a:solidFill>
            <a:schemeClr val="accent6">
              <a:lumMod val="75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0.4439</cdr:x>
      <cdr:y>0.43805</cdr:y>
    </cdr:from>
    <cdr:to>
      <cdr:x>0.5086</cdr:x>
      <cdr:y>0.63955</cdr:y>
    </cdr:to>
    <cdr:sp macro="" textlink="">
      <cdr:nvSpPr>
        <cdr:cNvPr id="13" name="Straight Connector 12"/>
        <cdr:cNvSpPr/>
      </cdr:nvSpPr>
      <cdr:spPr>
        <a:xfrm xmlns:a="http://schemas.openxmlformats.org/drawingml/2006/main" flipV="1">
          <a:off x="4130040" y="2667022"/>
          <a:ext cx="602003" cy="1226797"/>
        </a:xfrm>
        <a:prstGeom xmlns:a="http://schemas.openxmlformats.org/drawingml/2006/main" prst="line">
          <a:avLst/>
        </a:prstGeom>
        <a:ln xmlns:a="http://schemas.openxmlformats.org/drawingml/2006/main">
          <a:solidFill>
            <a:srgbClr val="FF0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0.15479</cdr:x>
      <cdr:y>0.78598</cdr:y>
    </cdr:from>
    <cdr:to>
      <cdr:x>0.3063</cdr:x>
      <cdr:y>0.8811</cdr:y>
    </cdr:to>
    <cdr:sp macro="" textlink="">
      <cdr:nvSpPr>
        <cdr:cNvPr id="14" name="TextBox 13"/>
        <cdr:cNvSpPr txBox="1"/>
      </cdr:nvSpPr>
      <cdr:spPr>
        <a:xfrm xmlns:a="http://schemas.openxmlformats.org/drawingml/2006/main">
          <a:off x="1440215" y="4785330"/>
          <a:ext cx="1409652" cy="57912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a:solidFill>
                <a:schemeClr val="tx2">
                  <a:lumMod val="60000"/>
                  <a:lumOff val="40000"/>
                </a:schemeClr>
              </a:solidFill>
            </a:rPr>
            <a:t>Figure 15 NYSE </a:t>
          </a:r>
          <a:br>
            <a:rPr lang="en-GB" sz="1400">
              <a:solidFill>
                <a:schemeClr val="tx2">
                  <a:lumMod val="60000"/>
                  <a:lumOff val="40000"/>
                </a:schemeClr>
              </a:solidFill>
            </a:rPr>
          </a:br>
          <a:r>
            <a:rPr lang="en-GB" sz="1400">
              <a:solidFill>
                <a:schemeClr val="tx2">
                  <a:lumMod val="60000"/>
                  <a:lumOff val="40000"/>
                </a:schemeClr>
              </a:solidFill>
            </a:rPr>
            <a:t>historical data</a:t>
          </a:r>
        </a:p>
      </cdr:txBody>
    </cdr:sp>
  </cdr:relSizeAnchor>
  <cdr:relSizeAnchor xmlns:cdr="http://schemas.openxmlformats.org/drawingml/2006/chartDrawing">
    <cdr:from>
      <cdr:x>0.2457</cdr:x>
      <cdr:y>0.69462</cdr:y>
    </cdr:from>
    <cdr:to>
      <cdr:x>0.26536</cdr:x>
      <cdr:y>0.79224</cdr:y>
    </cdr:to>
    <cdr:sp macro="" textlink="">
      <cdr:nvSpPr>
        <cdr:cNvPr id="15" name="Straight Connector 14"/>
        <cdr:cNvSpPr/>
      </cdr:nvSpPr>
      <cdr:spPr>
        <a:xfrm xmlns:a="http://schemas.openxmlformats.org/drawingml/2006/main" flipV="1">
          <a:off x="2286000" y="4229086"/>
          <a:ext cx="182924" cy="594374"/>
        </a:xfrm>
        <a:prstGeom xmlns:a="http://schemas.openxmlformats.org/drawingml/2006/main" prst="line">
          <a:avLst/>
        </a:prstGeom>
        <a:ln xmlns:a="http://schemas.openxmlformats.org/drawingml/2006/main">
          <a:solidFill>
            <a:schemeClr val="tx2">
              <a:lumMod val="60000"/>
              <a:lumOff val="40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0.1122</cdr:x>
      <cdr:y>0.46057</cdr:y>
    </cdr:from>
    <cdr:to>
      <cdr:x>0.27682</cdr:x>
      <cdr:y>0.55945</cdr:y>
    </cdr:to>
    <cdr:sp macro="" textlink="">
      <cdr:nvSpPr>
        <cdr:cNvPr id="16" name="TextBox 15"/>
        <cdr:cNvSpPr txBox="1"/>
      </cdr:nvSpPr>
      <cdr:spPr>
        <a:xfrm xmlns:a="http://schemas.openxmlformats.org/drawingml/2006/main">
          <a:off x="1043911" y="2804138"/>
          <a:ext cx="1531628" cy="60201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a:solidFill>
                <a:srgbClr val="00B050"/>
              </a:solidFill>
            </a:rPr>
            <a:t>Figure 39 Euro-IX</a:t>
          </a:r>
          <a:br>
            <a:rPr lang="en-GB" sz="1400">
              <a:solidFill>
                <a:srgbClr val="00B050"/>
              </a:solidFill>
            </a:rPr>
          </a:br>
          <a:r>
            <a:rPr lang="en-GB" sz="1400">
              <a:solidFill>
                <a:srgbClr val="00B050"/>
              </a:solidFill>
            </a:rPr>
            <a:t>historical data</a:t>
          </a:r>
        </a:p>
      </cdr:txBody>
    </cdr:sp>
  </cdr:relSizeAnchor>
  <cdr:relSizeAnchor xmlns:cdr="http://schemas.openxmlformats.org/drawingml/2006/chartDrawing">
    <cdr:from>
      <cdr:x>0.17854</cdr:x>
      <cdr:y>0.54944</cdr:y>
    </cdr:from>
    <cdr:to>
      <cdr:x>0.18674</cdr:x>
      <cdr:y>0.69712</cdr:y>
    </cdr:to>
    <cdr:sp macro="" textlink="">
      <cdr:nvSpPr>
        <cdr:cNvPr id="17" name="Straight Connector 16"/>
        <cdr:cNvSpPr/>
      </cdr:nvSpPr>
      <cdr:spPr>
        <a:xfrm xmlns:a="http://schemas.openxmlformats.org/drawingml/2006/main">
          <a:off x="1661160" y="3345180"/>
          <a:ext cx="76244" cy="899139"/>
        </a:xfrm>
        <a:prstGeom xmlns:a="http://schemas.openxmlformats.org/drawingml/2006/main" prst="line">
          <a:avLst/>
        </a:prstGeom>
        <a:ln xmlns:a="http://schemas.openxmlformats.org/drawingml/2006/main">
          <a:solidFill>
            <a:srgbClr val="00B05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0.7371</cdr:x>
      <cdr:y>0.22403</cdr:y>
    </cdr:from>
    <cdr:to>
      <cdr:x>0.77592</cdr:x>
      <cdr:y>0.44117</cdr:y>
    </cdr:to>
    <cdr:sp macro="" textlink="">
      <cdr:nvSpPr>
        <cdr:cNvPr id="18" name="Straight Connector 17"/>
        <cdr:cNvSpPr/>
      </cdr:nvSpPr>
      <cdr:spPr>
        <a:xfrm xmlns:a="http://schemas.openxmlformats.org/drawingml/2006/main" flipH="1" flipV="1">
          <a:off x="5067555" y="1035763"/>
          <a:ext cx="266922" cy="1003908"/>
        </a:xfrm>
        <a:prstGeom xmlns:a="http://schemas.openxmlformats.org/drawingml/2006/main" prst="line">
          <a:avLst/>
        </a:prstGeom>
        <a:ln xmlns:a="http://schemas.openxmlformats.org/drawingml/2006/main">
          <a:solidFill>
            <a:srgbClr val="FF0000"/>
          </a:solidFill>
          <a:prstDash val="dash"/>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0.73639</cdr:x>
      <cdr:y>0.44334</cdr:y>
    </cdr:from>
    <cdr:to>
      <cdr:x>0.87398</cdr:x>
      <cdr:y>0.58102</cdr:y>
    </cdr:to>
    <cdr:sp macro="" textlink="">
      <cdr:nvSpPr>
        <cdr:cNvPr id="19" name="TextBox 18"/>
        <cdr:cNvSpPr txBox="1"/>
      </cdr:nvSpPr>
      <cdr:spPr>
        <a:xfrm xmlns:a="http://schemas.openxmlformats.org/drawingml/2006/main">
          <a:off x="5062706" y="2049687"/>
          <a:ext cx="945930" cy="63653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dirty="0">
              <a:solidFill>
                <a:srgbClr val="FF0000"/>
              </a:solidFill>
            </a:rPr>
            <a:t>HSSG tutorial</a:t>
          </a:r>
        </a:p>
        <a:p xmlns:a="http://schemas.openxmlformats.org/drawingml/2006/main">
          <a:pPr algn="ctr"/>
          <a:r>
            <a:rPr lang="en-GB" sz="1400" dirty="0">
              <a:solidFill>
                <a:srgbClr val="FF0000"/>
              </a:solidFill>
            </a:rPr>
            <a:t>Slide 22 core</a:t>
          </a:r>
          <a:br>
            <a:rPr lang="en-GB" sz="1400" dirty="0">
              <a:solidFill>
                <a:srgbClr val="FF0000"/>
              </a:solidFill>
            </a:rPr>
          </a:br>
          <a:r>
            <a:rPr lang="en-GB" sz="1400" dirty="0">
              <a:solidFill>
                <a:srgbClr val="FF0000"/>
              </a:solidFill>
            </a:rPr>
            <a:t>CAGR = 58%</a:t>
          </a:r>
        </a:p>
      </cdr:txBody>
    </cdr:sp>
  </cdr:relSizeAnchor>
  <cdr:relSizeAnchor xmlns:cdr="http://schemas.openxmlformats.org/drawingml/2006/chartDrawing">
    <cdr:from>
      <cdr:x>0.49304</cdr:x>
      <cdr:y>0.57697</cdr:y>
    </cdr:from>
    <cdr:to>
      <cdr:x>0.65848</cdr:x>
      <cdr:y>0.71465</cdr:y>
    </cdr:to>
    <cdr:sp macro="" textlink="">
      <cdr:nvSpPr>
        <cdr:cNvPr id="20" name="TextBox 19"/>
        <cdr:cNvSpPr txBox="1"/>
      </cdr:nvSpPr>
      <cdr:spPr>
        <a:xfrm xmlns:a="http://schemas.openxmlformats.org/drawingml/2006/main">
          <a:off x="4587280" y="3512784"/>
          <a:ext cx="1539200" cy="83824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400">
              <a:solidFill>
                <a:srgbClr val="0070C0"/>
              </a:solidFill>
            </a:rPr>
            <a:t>HSSG tutorial</a:t>
          </a:r>
        </a:p>
        <a:p xmlns:a="http://schemas.openxmlformats.org/drawingml/2006/main">
          <a:pPr algn="ctr"/>
          <a:r>
            <a:rPr lang="en-GB" sz="1400">
              <a:solidFill>
                <a:srgbClr val="0070C0"/>
              </a:solidFill>
            </a:rPr>
            <a:t>Slide 22 server I/O</a:t>
          </a:r>
          <a:br>
            <a:rPr lang="en-GB" sz="1400">
              <a:solidFill>
                <a:srgbClr val="0070C0"/>
              </a:solidFill>
            </a:rPr>
          </a:br>
          <a:r>
            <a:rPr lang="en-GB" sz="1400">
              <a:solidFill>
                <a:srgbClr val="0070C0"/>
              </a:solidFill>
            </a:rPr>
            <a:t>CAGR = 36%</a:t>
          </a:r>
        </a:p>
      </cdr:txBody>
    </cdr:sp>
  </cdr:relSizeAnchor>
  <cdr:relSizeAnchor xmlns:cdr="http://schemas.openxmlformats.org/drawingml/2006/chartDrawing">
    <cdr:from>
      <cdr:x>0.55283</cdr:x>
      <cdr:y>0.403</cdr:y>
    </cdr:from>
    <cdr:to>
      <cdr:x>0.56183</cdr:x>
      <cdr:y>0.56821</cdr:y>
    </cdr:to>
    <cdr:sp macro="" textlink="">
      <cdr:nvSpPr>
        <cdr:cNvPr id="21" name="Straight Connector 20"/>
        <cdr:cNvSpPr/>
      </cdr:nvSpPr>
      <cdr:spPr>
        <a:xfrm xmlns:a="http://schemas.openxmlformats.org/drawingml/2006/main" flipV="1">
          <a:off x="5143500" y="2453640"/>
          <a:ext cx="83820" cy="1005840"/>
        </a:xfrm>
        <a:prstGeom xmlns:a="http://schemas.openxmlformats.org/drawingml/2006/main" prst="line">
          <a:avLst/>
        </a:prstGeom>
        <a:ln xmlns:a="http://schemas.openxmlformats.org/drawingml/2006/main">
          <a:solidFill>
            <a:srgbClr val="0070C0"/>
          </a:solidFill>
          <a:prstDash val="dash"/>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0.01805</cdr:x>
      <cdr:y>0.93755</cdr:y>
    </cdr:from>
    <cdr:to>
      <cdr:x>0.22573</cdr:x>
      <cdr:y>0.98686</cdr:y>
    </cdr:to>
    <cdr:sp macro="" textlink="">
      <cdr:nvSpPr>
        <cdr:cNvPr id="4" name="TextBox 1"/>
        <cdr:cNvSpPr txBox="1"/>
      </cdr:nvSpPr>
      <cdr:spPr>
        <a:xfrm xmlns:a="http://schemas.openxmlformats.org/drawingml/2006/main">
          <a:off x="76200" y="5029200"/>
          <a:ext cx="876878" cy="26451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100" dirty="0" smtClean="0">
              <a:solidFill>
                <a:sysClr val="window" lastClr="FFFFFF"/>
              </a:solidFill>
            </a:rPr>
            <a:t>CREHAN RESEARCH Inc.</a:t>
          </a:r>
          <a:endParaRPr lang="en-US" sz="1100" dirty="0">
            <a:solidFill>
              <a:sysClr val="window" lastClr="FFFFFF"/>
            </a:solidFill>
          </a:endParaRPr>
        </a:p>
      </cdr:txBody>
    </cdr:sp>
  </cdr:relSizeAnchor>
  <cdr:relSizeAnchor xmlns:cdr="http://schemas.openxmlformats.org/drawingml/2006/chartDrawing">
    <cdr:from>
      <cdr:x>0.08131</cdr:x>
      <cdr:y>0.24907</cdr:y>
    </cdr:from>
    <cdr:to>
      <cdr:x>0.13077</cdr:x>
      <cdr:y>0.62944</cdr:y>
    </cdr:to>
    <cdr:sp macro="" textlink="">
      <cdr:nvSpPr>
        <cdr:cNvPr id="5" name="TextBox 18"/>
        <cdr:cNvSpPr txBox="1"/>
      </cdr:nvSpPr>
      <cdr:spPr>
        <a:xfrm xmlns:a="http://schemas.openxmlformats.org/drawingml/2006/main" rot="16200000">
          <a:off x="-206470" y="1570882"/>
          <a:ext cx="1466709" cy="2457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b="1" dirty="0" smtClean="0">
              <a:solidFill>
                <a:schemeClr val="tx1">
                  <a:lumMod val="50000"/>
                  <a:lumOff val="50000"/>
                </a:schemeClr>
              </a:solidFill>
            </a:rPr>
            <a:t>Ports in Millions</a:t>
          </a:r>
        </a:p>
      </cdr:txBody>
    </cdr:sp>
  </cdr:relSizeAnchor>
  <cdr:relSizeAnchor xmlns:cdr="http://schemas.openxmlformats.org/drawingml/2006/chartDrawing">
    <cdr:from>
      <cdr:x>0</cdr:x>
      <cdr:y>0</cdr:y>
    </cdr:from>
    <cdr:to>
      <cdr:x>1</cdr:x>
      <cdr:y>0.07348</cdr:y>
    </cdr:to>
    <cdr:sp macro="" textlink="">
      <cdr:nvSpPr>
        <cdr:cNvPr id="6" name="TextBox 16"/>
        <cdr:cNvSpPr txBox="1"/>
      </cdr:nvSpPr>
      <cdr:spPr>
        <a:xfrm xmlns:a="http://schemas.openxmlformats.org/drawingml/2006/main">
          <a:off x="0" y="0"/>
          <a:ext cx="622252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pitchFamily="34" charset="0"/>
              <a:cs typeface="Arial" pitchFamily="34" charset="0"/>
            </a:defRPr>
          </a:lvl1pPr>
          <a:lvl2pPr marL="457200" algn="l" rtl="0" fontAlgn="base">
            <a:spcBef>
              <a:spcPct val="0"/>
            </a:spcBef>
            <a:spcAft>
              <a:spcPct val="0"/>
            </a:spcAft>
            <a:defRPr kern="1200">
              <a:solidFill>
                <a:sysClr val="windowText" lastClr="000000"/>
              </a:solidFill>
              <a:latin typeface="Arial" pitchFamily="34" charset="0"/>
              <a:cs typeface="Arial" pitchFamily="34" charset="0"/>
            </a:defRPr>
          </a:lvl2pPr>
          <a:lvl3pPr marL="914400" algn="l" rtl="0" fontAlgn="base">
            <a:spcBef>
              <a:spcPct val="0"/>
            </a:spcBef>
            <a:spcAft>
              <a:spcPct val="0"/>
            </a:spcAft>
            <a:defRPr kern="1200">
              <a:solidFill>
                <a:sysClr val="windowText" lastClr="000000"/>
              </a:solidFill>
              <a:latin typeface="Arial" pitchFamily="34" charset="0"/>
              <a:cs typeface="Arial" pitchFamily="34" charset="0"/>
            </a:defRPr>
          </a:lvl3pPr>
          <a:lvl4pPr marL="1371600" algn="l" rtl="0" fontAlgn="base">
            <a:spcBef>
              <a:spcPct val="0"/>
            </a:spcBef>
            <a:spcAft>
              <a:spcPct val="0"/>
            </a:spcAft>
            <a:defRPr kern="1200">
              <a:solidFill>
                <a:sysClr val="windowText" lastClr="000000"/>
              </a:solidFill>
              <a:latin typeface="Arial" pitchFamily="34" charset="0"/>
              <a:cs typeface="Arial" pitchFamily="34" charset="0"/>
            </a:defRPr>
          </a:lvl4pPr>
          <a:lvl5pPr marL="1828800" algn="l" rtl="0" fontAlgn="base">
            <a:spcBef>
              <a:spcPct val="0"/>
            </a:spcBef>
            <a:spcAft>
              <a:spcPct val="0"/>
            </a:spcAft>
            <a:defRPr kern="1200">
              <a:solidFill>
                <a:sysClr val="windowText" lastClr="000000"/>
              </a:solidFill>
              <a:latin typeface="Arial" pitchFamily="34" charset="0"/>
              <a:cs typeface="Arial" pitchFamily="34" charset="0"/>
            </a:defRPr>
          </a:lvl5pPr>
          <a:lvl6pPr marL="2286000" algn="l" defTabSz="914400" rtl="0" eaLnBrk="1" latinLnBrk="0" hangingPunct="1">
            <a:defRPr kern="1200">
              <a:solidFill>
                <a:sysClr val="windowText" lastClr="000000"/>
              </a:solidFill>
              <a:latin typeface="Arial" pitchFamily="34" charset="0"/>
              <a:cs typeface="Arial" pitchFamily="34" charset="0"/>
            </a:defRPr>
          </a:lvl6pPr>
          <a:lvl7pPr marL="2743200" algn="l" defTabSz="914400" rtl="0" eaLnBrk="1" latinLnBrk="0" hangingPunct="1">
            <a:defRPr kern="1200">
              <a:solidFill>
                <a:sysClr val="windowText" lastClr="000000"/>
              </a:solidFill>
              <a:latin typeface="Arial" pitchFamily="34" charset="0"/>
              <a:cs typeface="Arial" pitchFamily="34" charset="0"/>
            </a:defRPr>
          </a:lvl7pPr>
          <a:lvl8pPr marL="3200400" algn="l" defTabSz="914400" rtl="0" eaLnBrk="1" latinLnBrk="0" hangingPunct="1">
            <a:defRPr kern="1200">
              <a:solidFill>
                <a:sysClr val="windowText" lastClr="000000"/>
              </a:solidFill>
              <a:latin typeface="Arial" pitchFamily="34" charset="0"/>
              <a:cs typeface="Arial" pitchFamily="34" charset="0"/>
            </a:defRPr>
          </a:lvl8pPr>
          <a:lvl9pPr marL="3657600" algn="l" defTabSz="914400" rtl="0" eaLnBrk="1" latinLnBrk="0" hangingPunct="1">
            <a:defRPr kern="1200">
              <a:solidFill>
                <a:sysClr val="windowText" lastClr="000000"/>
              </a:solidFill>
              <a:latin typeface="Arial" pitchFamily="34" charset="0"/>
              <a:cs typeface="Arial" pitchFamily="34" charset="0"/>
            </a:defRPr>
          </a:lvl9pPr>
        </a:lstStyle>
        <a:p xmlns:a="http://schemas.openxmlformats.org/drawingml/2006/main">
          <a:pPr algn="ctr"/>
          <a:r>
            <a:rPr lang="en-US" sz="1500" b="1" dirty="0" smtClean="0">
              <a:solidFill>
                <a:schemeClr val="tx1">
                  <a:lumMod val="50000"/>
                  <a:lumOff val="50000"/>
                </a:schemeClr>
              </a:solidFill>
            </a:rPr>
            <a:t>10GbE Server-class Adapter/LOM Shipments</a:t>
          </a:r>
          <a:endParaRPr lang="en-US" sz="1500" b="1" dirty="0">
            <a:solidFill>
              <a:schemeClr val="tx1">
                <a:lumMod val="50000"/>
                <a:lumOff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1C5EDE7-EBE3-4BB5-B87E-0DF271C26588}" type="datetimeFigureOut">
              <a:rPr lang="en-US" smtClean="0"/>
              <a:t>12/12/2012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13A051B-A551-4318-BB2F-4D7A4D508622}" type="slidenum">
              <a:rPr lang="en-US" smtClean="0"/>
              <a:t>‹#›</a:t>
            </a:fld>
            <a:endParaRPr lang="en-US"/>
          </a:p>
        </p:txBody>
      </p:sp>
    </p:spTree>
    <p:extLst>
      <p:ext uri="{BB962C8B-B14F-4D97-AF65-F5344CB8AC3E}">
        <p14:creationId xmlns:p14="http://schemas.microsoft.com/office/powerpoint/2010/main" val="4014292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DD0BC76-600A-4002-93A1-C0BADD44E91E}" type="datetimeFigureOut">
              <a:rPr lang="en-US" smtClean="0"/>
              <a:pPr/>
              <a:t>12/12/2012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B85361D-09F3-448E-BF04-596D74A2116D}" type="slidenum">
              <a:rPr lang="en-US" smtClean="0"/>
              <a:pPr/>
              <a:t>‹#›</a:t>
            </a:fld>
            <a:endParaRPr lang="en-US"/>
          </a:p>
        </p:txBody>
      </p:sp>
    </p:spTree>
    <p:extLst>
      <p:ext uri="{BB962C8B-B14F-4D97-AF65-F5344CB8AC3E}">
        <p14:creationId xmlns:p14="http://schemas.microsoft.com/office/powerpoint/2010/main" val="6494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r>
              <a:rPr lang="en-US" dirty="0"/>
              <a:t>This presentation is designed to show you the benefits of joining the Ethernet Alliance</a:t>
            </a:r>
          </a:p>
          <a:p>
            <a:r>
              <a:rPr lang="en-US" dirty="0"/>
              <a:t>We’ll explain our strategic vision and it is actualized in specific goals and events</a:t>
            </a:r>
          </a:p>
          <a:p>
            <a:r>
              <a:rPr lang="en-US" dirty="0"/>
              <a:t>We’ll show you how your company can participate in the Ethernet Alliance</a:t>
            </a:r>
          </a:p>
          <a:p>
            <a:r>
              <a:rPr lang="en-US" dirty="0"/>
              <a:t>We’ll show you a little bit of what we did in 2012 and our plans for 2013</a:t>
            </a:r>
          </a:p>
        </p:txBody>
      </p:sp>
      <p:sp>
        <p:nvSpPr>
          <p:cNvPr id="4" name="Slide Number Placeholder 3"/>
          <p:cNvSpPr>
            <a:spLocks noGrp="1"/>
          </p:cNvSpPr>
          <p:nvPr>
            <p:ph type="sldNum" sz="quarter" idx="10"/>
          </p:nvPr>
        </p:nvSpPr>
        <p:spPr/>
        <p:txBody>
          <a:bodyPr/>
          <a:lstStyle/>
          <a:p>
            <a:fld id="{4B85361D-09F3-448E-BF04-596D74A2116D}" type="slidenum">
              <a:rPr lang="en-US" smtClean="0"/>
              <a:pPr/>
              <a:t>1</a:t>
            </a:fld>
            <a:endParaRPr lang="en-US"/>
          </a:p>
        </p:txBody>
      </p:sp>
    </p:spTree>
    <p:extLst>
      <p:ext uri="{BB962C8B-B14F-4D97-AF65-F5344CB8AC3E}">
        <p14:creationId xmlns:p14="http://schemas.microsoft.com/office/powerpoint/2010/main" val="250745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88451DA-5E93-40DC-A7F4-1400923C9E9A}" type="slidenum">
              <a:rPr lang="en-US" smtClean="0"/>
              <a:pPr>
                <a:defRPr/>
              </a:pPr>
              <a:t>31</a:t>
            </a:fld>
            <a:endParaRPr lang="en-US" dirty="0"/>
          </a:p>
        </p:txBody>
      </p:sp>
      <p:sp>
        <p:nvSpPr>
          <p:cNvPr id="5" name="Notes Placeholder 4"/>
          <p:cNvSpPr>
            <a:spLocks noGrp="1"/>
          </p:cNvSpPr>
          <p:nvPr>
            <p:ph type="body" sz="quarter" idx="11"/>
          </p:nvPr>
        </p:nvSpPr>
        <p:spPr>
          <a:xfrm>
            <a:off x="685800" y="4415790"/>
            <a:ext cx="5486400" cy="4183380"/>
          </a:xfrm>
          <a:prstGeom prst="rect">
            <a:avLst/>
          </a:pr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r>
              <a:rPr lang="en-US" dirty="0" smtClean="0"/>
              <a:t>In today’s datacenter,</a:t>
            </a:r>
            <a:r>
              <a:rPr lang="en-US" baseline="0" dirty="0" smtClean="0"/>
              <a:t> you’ll find separate network infrastructure installed to serve different networking needs.  For instance, you’ll commonly find an Ethernet network to support LAN, a </a:t>
            </a:r>
            <a:r>
              <a:rPr lang="en-US" baseline="0" dirty="0" err="1" smtClean="0"/>
              <a:t>Fibre</a:t>
            </a:r>
            <a:r>
              <a:rPr lang="en-US" baseline="0" dirty="0" smtClean="0"/>
              <a:t> Channel network to support SAN, and an </a:t>
            </a:r>
            <a:r>
              <a:rPr lang="en-US" baseline="0" dirty="0" err="1" smtClean="0"/>
              <a:t>InifiniBand</a:t>
            </a:r>
            <a:r>
              <a:rPr lang="en-US" baseline="0" dirty="0" smtClean="0"/>
              <a:t> network for IPC, or inter-processor communication, to support clustering.</a:t>
            </a:r>
          </a:p>
          <a:p>
            <a:endParaRPr lang="en-US" baseline="0" dirty="0" smtClean="0"/>
          </a:p>
          <a:p>
            <a:r>
              <a:rPr lang="en-US" baseline="0" dirty="0" smtClean="0"/>
              <a:t>This naturally increases data center capital expenses by requiring separate server adapters, fabric switches, and cabling, as well as increasing operating expenses in terms of increased power, cooling, and management costs.  This has driven a movement to reduce data center costs through network convergence.</a:t>
            </a:r>
            <a:endParaRPr lang="en-US" dirty="0"/>
          </a:p>
        </p:txBody>
      </p:sp>
      <p:sp>
        <p:nvSpPr>
          <p:cNvPr id="4" name="Slide Number Placeholder 3"/>
          <p:cNvSpPr>
            <a:spLocks noGrp="1"/>
          </p:cNvSpPr>
          <p:nvPr>
            <p:ph type="sldNum" sz="quarter" idx="10"/>
          </p:nvPr>
        </p:nvSpPr>
        <p:spPr/>
        <p:txBody>
          <a:bodyPr/>
          <a:lstStyle/>
          <a:p>
            <a:fld id="{41D58058-1CB5-49A9-9751-D843674FC11B}"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hdr" sz="quarter"/>
          </p:nvPr>
        </p:nvSpPr>
        <p:spPr>
          <a:noFill/>
        </p:spPr>
        <p:txBody>
          <a:bodyPr/>
          <a:lstStyle/>
          <a:p>
            <a:r>
              <a:rPr lang="en-US" i="0" dirty="0" smtClean="0">
                <a:latin typeface="Arial" pitchFamily="34" charset="0"/>
              </a:rPr>
              <a:t>Title</a:t>
            </a:r>
            <a:endParaRPr lang="en-US" dirty="0" smtClean="0">
              <a:latin typeface="Arial" pitchFamily="34" charset="0"/>
            </a:endParaRPr>
          </a:p>
          <a:p>
            <a:r>
              <a:rPr lang="en-US" sz="1000" dirty="0">
                <a:latin typeface="Arial" pitchFamily="34" charset="0"/>
              </a:rPr>
              <a:t>Month Year</a:t>
            </a:r>
            <a:endParaRPr lang="en-US" sz="900" dirty="0">
              <a:latin typeface="Arial" pitchFamily="34" charset="0"/>
            </a:endParaRPr>
          </a:p>
        </p:txBody>
      </p:sp>
      <p:sp>
        <p:nvSpPr>
          <p:cNvPr id="14339" name="Rectangle 9"/>
          <p:cNvSpPr>
            <a:spLocks noGrp="1" noChangeArrowheads="1"/>
          </p:cNvSpPr>
          <p:nvPr>
            <p:ph type="sldNum" sz="quarter" idx="5"/>
          </p:nvPr>
        </p:nvSpPr>
        <p:spPr>
          <a:noFill/>
        </p:spPr>
        <p:txBody>
          <a:bodyPr/>
          <a:lstStyle/>
          <a:p>
            <a:fld id="{57D37CF1-996C-4B31-A924-3C16F40A331C}" type="slidenum">
              <a:rPr lang="en-US" smtClean="0">
                <a:latin typeface="Arial" pitchFamily="34" charset="0"/>
              </a:rPr>
              <a:pPr/>
              <a:t>34</a:t>
            </a:fld>
            <a:endParaRPr lang="en-US" smtClean="0">
              <a:latin typeface="Arial" pitchFamily="34" charset="0"/>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xfrm>
            <a:off x="685800" y="4415790"/>
            <a:ext cx="5486400" cy="4183380"/>
          </a:xfrm>
          <a:prstGeom prst="rect">
            <a:avLst/>
          </a:prstGeom>
          <a:noFill/>
          <a:ln w="9525"/>
        </p:spPr>
        <p:txBody>
          <a:bodyPr/>
          <a:lstStyle/>
          <a:p>
            <a:r>
              <a:rPr lang="en-US" sz="900" dirty="0" smtClean="0">
                <a:latin typeface="Arial" pitchFamily="34" charset="0"/>
              </a:rPr>
              <a:t>Enhanced Ethernet (aka Datacenter Ethernet or Converged Enhanced Ethernet)</a:t>
            </a:r>
            <a:r>
              <a:rPr lang="en-US" sz="900" baseline="0" dirty="0" smtClean="0">
                <a:latin typeface="Arial" pitchFamily="34" charset="0"/>
              </a:rPr>
              <a:t> is an umbrella name referring to a set of feature enhancements that have been added to the Ethernet specification.  The main goal of these Enhanced Ethernet features is to make Ethernet more suitable to carry SAN traffic.</a:t>
            </a:r>
          </a:p>
          <a:p>
            <a:endParaRPr lang="en-US" sz="900" baseline="0" dirty="0" smtClean="0">
              <a:latin typeface="Arial" pitchFamily="34" charset="0"/>
            </a:endParaRPr>
          </a:p>
          <a:p>
            <a:r>
              <a:rPr lang="en-US" sz="900" baseline="0" dirty="0" smtClean="0">
                <a:latin typeface="Arial" pitchFamily="34" charset="0"/>
              </a:rPr>
              <a:t>Standard Ethernet is a “</a:t>
            </a:r>
            <a:r>
              <a:rPr lang="en-US" sz="900" baseline="0" dirty="0" err="1" smtClean="0">
                <a:latin typeface="Arial" pitchFamily="34" charset="0"/>
              </a:rPr>
              <a:t>lossy</a:t>
            </a:r>
            <a:r>
              <a:rPr lang="en-US" sz="900" baseline="0" dirty="0" smtClean="0">
                <a:latin typeface="Arial" pitchFamily="34" charset="0"/>
              </a:rPr>
              <a:t>” networking medium.  This means that when a network is very busy and a switch becomes congested (i.e. switch buffers become full), Ethernet spec allows the switch to drop Ethernet frames.  These dropped frames are detected by upper layer networking protocols (such as TCP in most LAN networks) and are re-transmitted.  This is perfectly acceptable behavior and occurs all the time in today’s Ethernet LAN networks without an actual user ever noticing.  However, while this is acceptable for most LAN traffic, this behavior is not acceptable for SAN traffic.</a:t>
            </a:r>
          </a:p>
          <a:p>
            <a:endParaRPr lang="en-US" sz="900" baseline="0" dirty="0" smtClean="0">
              <a:latin typeface="Arial" pitchFamily="34" charset="0"/>
            </a:endParaRPr>
          </a:p>
          <a:p>
            <a:r>
              <a:rPr lang="en-US" sz="900" baseline="0" dirty="0" smtClean="0">
                <a:latin typeface="Arial" pitchFamily="34" charset="0"/>
              </a:rPr>
              <a:t>SCSI protocol was developed in the early 1980’s and was originally intended for direct connection between a SCSI controller and a SCSI device.  It wasn’t designed to support a networked architecture and didn’t expect to experience dropped packets.  Therefore, SCSI doesn’t recover quickly from lost packets-meaning there could be significant performance degradation in a busy Ethernet network.</a:t>
            </a:r>
          </a:p>
          <a:p>
            <a:endParaRPr lang="en-US" sz="900" baseline="0" dirty="0" smtClean="0">
              <a:latin typeface="Arial" pitchFamily="34" charset="0"/>
            </a:endParaRPr>
          </a:p>
          <a:p>
            <a:r>
              <a:rPr lang="en-US" sz="900" baseline="0" dirty="0" err="1" smtClean="0">
                <a:latin typeface="Arial" pitchFamily="34" charset="0"/>
              </a:rPr>
              <a:t>Fibre</a:t>
            </a:r>
            <a:r>
              <a:rPr lang="en-US" sz="900" baseline="0" dirty="0" smtClean="0">
                <a:latin typeface="Arial" pitchFamily="34" charset="0"/>
              </a:rPr>
              <a:t> Channel has become the standard for SAN networks because it was designed to be “lossless”.  That means it has implemented a mechanism to prevent packets from being dropped, even in a busy environment.  This lossless nature is perfectly suited to transporting SCSI traffic.</a:t>
            </a:r>
          </a:p>
          <a:p>
            <a:endParaRPr lang="en-US" sz="900" baseline="0" dirty="0" smtClean="0">
              <a:latin typeface="Arial" pitchFamily="34" charset="0"/>
            </a:endParaRPr>
          </a:p>
          <a:p>
            <a:r>
              <a:rPr lang="en-US" sz="900" baseline="0" dirty="0" smtClean="0">
                <a:latin typeface="Arial" pitchFamily="34" charset="0"/>
              </a:rPr>
              <a:t>Enhanced Ethernet, therefore, has added features to the standard Ethernet spec regarding lossless behavior.  While it is already possible to make Ethernet a lossless network through use of the “PAUSE” function made available in the 802.3X specification, it is rarely implemented.  The features enabled by Enhanced Ethernet add sophistication and additional control to Ethernet’s pause behavior – which makes Ethernet better suited for transporting SCSI traffic.</a:t>
            </a:r>
            <a:endParaRPr lang="en-US" sz="900"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[comments]</a:t>
            </a:r>
            <a:r>
              <a:rPr lang="en-US" baseline="0" dirty="0" smtClean="0"/>
              <a:t> verbally speak to PAUSE 802.3x.  DCB slide title is incorrect…(</a:t>
            </a:r>
            <a:r>
              <a:rPr lang="en-US" sz="2200" b="1" dirty="0" smtClean="0"/>
              <a:t>Pause (802.3x) – </a:t>
            </a:r>
            <a:r>
              <a:rPr lang="en-US" sz="2200" b="1" dirty="0" smtClean="0">
                <a:solidFill>
                  <a:schemeClr val="tx1"/>
                </a:solidFill>
              </a:rPr>
              <a:t>Stop transmission when queue is full (prevent lost packets)</a:t>
            </a:r>
            <a:r>
              <a:rPr lang="en-US" sz="1200" b="0" dirty="0" smtClean="0">
                <a:solidFill>
                  <a:schemeClr val="tx1"/>
                </a:solidFill>
              </a:rPr>
              <a:t>).  Alternatively,</a:t>
            </a:r>
            <a:r>
              <a:rPr lang="en-US" sz="1200" b="0" baseline="0" dirty="0" smtClean="0">
                <a:solidFill>
                  <a:schemeClr val="tx1"/>
                </a:solidFill>
              </a:rPr>
              <a:t> make a sub-bullet under PFC.  Action item: Chauncey</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baseline="0" dirty="0" smtClean="0">
                <a:solidFill>
                  <a:schemeClr val="tx1"/>
                </a:solidFill>
              </a:rPr>
              <a:t>[comments] potentially replace “handshake” with “advertisement/configuration”. Action item: Chauncey</a:t>
            </a:r>
          </a:p>
        </p:txBody>
      </p:sp>
      <p:sp>
        <p:nvSpPr>
          <p:cNvPr id="4" name="Slide Number Placeholder 3"/>
          <p:cNvSpPr>
            <a:spLocks noGrp="1"/>
          </p:cNvSpPr>
          <p:nvPr>
            <p:ph type="sldNum" sz="quarter" idx="10"/>
          </p:nvPr>
        </p:nvSpPr>
        <p:spPr/>
        <p:txBody>
          <a:bodyPr/>
          <a:lstStyle/>
          <a:p>
            <a:fld id="{039E6E0A-CCF6-4409-8239-9B4AE5C1D53F}" type="slidenum">
              <a:rPr lang="en-US" smtClean="0"/>
              <a:pPr/>
              <a:t>36</a:t>
            </a:fld>
            <a:endParaRPr lang="en-US" dirty="0"/>
          </a:p>
        </p:txBody>
      </p:sp>
    </p:spTree>
    <p:extLst>
      <p:ext uri="{BB962C8B-B14F-4D97-AF65-F5344CB8AC3E}">
        <p14:creationId xmlns:p14="http://schemas.microsoft.com/office/powerpoint/2010/main" val="362463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Autofit/>
          </a:bodyPr>
          <a:lstStyle/>
          <a:p>
            <a:r>
              <a:rPr lang="en-US" sz="900" baseline="0" dirty="0" smtClean="0">
                <a:latin typeface="Arial" pitchFamily="34" charset="0"/>
              </a:rPr>
              <a:t>[comments] removed “no rip &amp; replace” with “phased upgrade”.  Action item: Chauncey to review the new text.</a:t>
            </a:r>
          </a:p>
          <a:p>
            <a:r>
              <a:rPr lang="en-US" sz="900" baseline="0" dirty="0" smtClean="0">
                <a:latin typeface="Arial" pitchFamily="34" charset="0"/>
              </a:rPr>
              <a:t>[comments] update icons.  Not clear if it’s meant to show “computer-to-computer”?  Action item: Jason (</a:t>
            </a:r>
            <a:r>
              <a:rPr lang="en-US" sz="900" baseline="0" dirty="0" err="1" smtClean="0">
                <a:latin typeface="Arial" pitchFamily="34" charset="0"/>
              </a:rPr>
              <a:t>NetApp</a:t>
            </a:r>
            <a:r>
              <a:rPr lang="en-US" sz="900" baseline="0" dirty="0" smtClean="0">
                <a:latin typeface="Arial" pitchFamily="34" charset="0"/>
              </a:rPr>
              <a:t>) to help with graphic.  Henry to send slide to Jason.</a:t>
            </a:r>
          </a:p>
          <a:p>
            <a:r>
              <a:rPr lang="en-US" sz="900" baseline="0" dirty="0" smtClean="0">
                <a:latin typeface="Arial" pitchFamily="34" charset="0"/>
              </a:rPr>
              <a:t>[comments] “converged core” bullet needs some work/feedback. Action item: all who has comments on this slide please send comments directly to Chauncey/Henry.  Henry to send slide to those interested in providing feedback.</a:t>
            </a:r>
          </a:p>
          <a:p>
            <a:endParaRPr lang="en-US" sz="900" baseline="0" dirty="0" smtClean="0">
              <a:latin typeface="Arial" pitchFamily="34" charset="0"/>
            </a:endParaRPr>
          </a:p>
          <a:p>
            <a:endParaRPr lang="en-US" sz="900" baseline="0" dirty="0" smtClean="0">
              <a:latin typeface="Arial" pitchFamily="34" charset="0"/>
            </a:endParaRPr>
          </a:p>
          <a:p>
            <a:r>
              <a:rPr lang="en-US" sz="900" baseline="0" dirty="0" smtClean="0">
                <a:latin typeface="Arial" pitchFamily="34" charset="0"/>
              </a:rPr>
              <a:t>One of the strengths of </a:t>
            </a:r>
            <a:r>
              <a:rPr lang="en-US" sz="900" baseline="0" dirty="0" err="1" smtClean="0">
                <a:latin typeface="Arial" pitchFamily="34" charset="0"/>
              </a:rPr>
              <a:t>FCoE</a:t>
            </a:r>
            <a:r>
              <a:rPr lang="en-US" sz="900" baseline="0" dirty="0" smtClean="0">
                <a:latin typeface="Arial" pitchFamily="34" charset="0"/>
              </a:rPr>
              <a:t> is that it protects existing investment in LAN and FC SAN infrastructure.  End users who migrate to an </a:t>
            </a:r>
            <a:r>
              <a:rPr lang="en-US" sz="900" baseline="0" dirty="0" err="1" smtClean="0">
                <a:latin typeface="Arial" pitchFamily="34" charset="0"/>
              </a:rPr>
              <a:t>FCoE</a:t>
            </a:r>
            <a:r>
              <a:rPr lang="en-US" sz="900" baseline="0" dirty="0" smtClean="0">
                <a:latin typeface="Arial" pitchFamily="34" charset="0"/>
              </a:rPr>
              <a:t> network can do so in stages, rather than requiring a datacenter “forklift”.</a:t>
            </a:r>
          </a:p>
          <a:p>
            <a:endParaRPr lang="en-US" sz="900" baseline="0" dirty="0" smtClean="0">
              <a:latin typeface="Arial" pitchFamily="34" charset="0"/>
            </a:endParaRPr>
          </a:p>
          <a:p>
            <a:r>
              <a:rPr lang="en-US" sz="900" baseline="0" dirty="0" smtClean="0">
                <a:latin typeface="Arial" pitchFamily="34" charset="0"/>
              </a:rPr>
              <a:t>The typical datacenter today has installed a separate LAN &amp; SAN infrastructure which utilizes separate, unique server adapters and fabric switches.</a:t>
            </a:r>
          </a:p>
          <a:p>
            <a:endParaRPr lang="en-US" sz="900" baseline="0" dirty="0" smtClean="0">
              <a:latin typeface="Arial" pitchFamily="34" charset="0"/>
            </a:endParaRPr>
          </a:p>
          <a:p>
            <a:r>
              <a:rPr lang="en-US" sz="900" baseline="0" dirty="0" smtClean="0">
                <a:latin typeface="Arial" pitchFamily="34" charset="0"/>
              </a:rPr>
              <a:t>&lt;Advance slide animation…one click&gt;</a:t>
            </a:r>
          </a:p>
          <a:p>
            <a:endParaRPr lang="en-US" sz="900" baseline="0" dirty="0" smtClean="0">
              <a:latin typeface="Arial" pitchFamily="34" charset="0"/>
            </a:endParaRPr>
          </a:p>
          <a:p>
            <a:r>
              <a:rPr lang="en-US" sz="900" baseline="0" dirty="0" smtClean="0">
                <a:latin typeface="Arial" pitchFamily="34" charset="0"/>
              </a:rPr>
              <a:t>Most initial </a:t>
            </a:r>
            <a:r>
              <a:rPr lang="en-US" sz="900" baseline="0" dirty="0" err="1" smtClean="0">
                <a:latin typeface="Arial" pitchFamily="34" charset="0"/>
              </a:rPr>
              <a:t>FCoE</a:t>
            </a:r>
            <a:r>
              <a:rPr lang="en-US" sz="900" baseline="0" dirty="0" smtClean="0">
                <a:latin typeface="Arial" pitchFamily="34" charset="0"/>
              </a:rPr>
              <a:t> deployments will start at the network’s edge by installing CNAs which connect to a “top of the rack” </a:t>
            </a:r>
            <a:r>
              <a:rPr lang="en-US" sz="900" baseline="0" dirty="0" err="1" smtClean="0">
                <a:latin typeface="Arial" pitchFamily="34" charset="0"/>
              </a:rPr>
              <a:t>FCoE</a:t>
            </a:r>
            <a:r>
              <a:rPr lang="en-US" sz="900" baseline="0" dirty="0" smtClean="0">
                <a:latin typeface="Arial" pitchFamily="34" charset="0"/>
              </a:rPr>
              <a:t> switch.  The “top of the rack” switch is so named because it is meant to be installed in a server rack and provides fabric access to the servers within that and adjacent racks.  The Cisco Nexus 5020 and Brocade 8000 are examples of “top of the rack” </a:t>
            </a:r>
            <a:r>
              <a:rPr lang="en-US" sz="900" baseline="0" dirty="0" err="1" smtClean="0">
                <a:latin typeface="Arial" pitchFamily="34" charset="0"/>
              </a:rPr>
              <a:t>FCoE</a:t>
            </a:r>
            <a:r>
              <a:rPr lang="en-US" sz="900" baseline="0" dirty="0" smtClean="0">
                <a:latin typeface="Arial" pitchFamily="34" charset="0"/>
              </a:rPr>
              <a:t> switches.  One advantage to this approach is that it allows the end user to connect their CNAs to their </a:t>
            </a:r>
            <a:r>
              <a:rPr lang="en-US" sz="900" baseline="0" dirty="0" err="1" smtClean="0">
                <a:latin typeface="Arial" pitchFamily="34" charset="0"/>
              </a:rPr>
              <a:t>FCoE</a:t>
            </a:r>
            <a:r>
              <a:rPr lang="en-US" sz="900" baseline="0" dirty="0" smtClean="0">
                <a:latin typeface="Arial" pitchFamily="34" charset="0"/>
              </a:rPr>
              <a:t> switches using inexpensive copper cabling, as opposed to a more expensive optical solution that enables longer distance reach.  In this configuration, the </a:t>
            </a:r>
            <a:r>
              <a:rPr lang="en-US" sz="900" baseline="0" dirty="0" err="1" smtClean="0">
                <a:latin typeface="Arial" pitchFamily="34" charset="0"/>
              </a:rPr>
              <a:t>FCoE</a:t>
            </a:r>
            <a:r>
              <a:rPr lang="en-US" sz="900" baseline="0" dirty="0" smtClean="0">
                <a:latin typeface="Arial" pitchFamily="34" charset="0"/>
              </a:rPr>
              <a:t> switch is responsible for translating between </a:t>
            </a:r>
            <a:r>
              <a:rPr lang="en-US" sz="900" baseline="0" dirty="0" err="1" smtClean="0">
                <a:latin typeface="Arial" pitchFamily="34" charset="0"/>
              </a:rPr>
              <a:t>FCoE</a:t>
            </a:r>
            <a:r>
              <a:rPr lang="en-US" sz="900" baseline="0" dirty="0" smtClean="0">
                <a:latin typeface="Arial" pitchFamily="34" charset="0"/>
              </a:rPr>
              <a:t> signaling and native FC signaling.  </a:t>
            </a:r>
            <a:r>
              <a:rPr lang="en-US" sz="900" baseline="0" dirty="0" err="1" smtClean="0">
                <a:latin typeface="Arial" pitchFamily="34" charset="0"/>
              </a:rPr>
              <a:t>FCoE</a:t>
            </a:r>
            <a:r>
              <a:rPr lang="en-US" sz="900" baseline="0" dirty="0" smtClean="0">
                <a:latin typeface="Arial" pitchFamily="34" charset="0"/>
              </a:rPr>
              <a:t> packets from the CNA have their Ethernet header/footer removed by the </a:t>
            </a:r>
            <a:r>
              <a:rPr lang="en-US" sz="900" baseline="0" dirty="0" err="1" smtClean="0">
                <a:latin typeface="Arial" pitchFamily="34" charset="0"/>
              </a:rPr>
              <a:t>FCoE</a:t>
            </a:r>
            <a:r>
              <a:rPr lang="en-US" sz="900" baseline="0" dirty="0" smtClean="0">
                <a:latin typeface="Arial" pitchFamily="34" charset="0"/>
              </a:rPr>
              <a:t> switch before passing the original FC frame to the native FC fabric.  Going in the other direction, the </a:t>
            </a:r>
            <a:r>
              <a:rPr lang="en-US" sz="900" baseline="0" dirty="0" err="1" smtClean="0">
                <a:latin typeface="Arial" pitchFamily="34" charset="0"/>
              </a:rPr>
              <a:t>FCoE</a:t>
            </a:r>
            <a:r>
              <a:rPr lang="en-US" sz="900" baseline="0" dirty="0" smtClean="0">
                <a:latin typeface="Arial" pitchFamily="34" charset="0"/>
              </a:rPr>
              <a:t> switch adds the appropriate Ethernet header/footer to native FC packets sent from the </a:t>
            </a:r>
            <a:r>
              <a:rPr lang="en-US" sz="900" baseline="0" dirty="0" err="1" smtClean="0">
                <a:latin typeface="Arial" pitchFamily="34" charset="0"/>
              </a:rPr>
              <a:t>Fibre</a:t>
            </a:r>
            <a:r>
              <a:rPr lang="en-US" sz="900" baseline="0" dirty="0" smtClean="0">
                <a:latin typeface="Arial" pitchFamily="34" charset="0"/>
              </a:rPr>
              <a:t> Channel array and intended for the CNA.  One nice thing about this approach is that the end user can migrate to an </a:t>
            </a:r>
            <a:r>
              <a:rPr lang="en-US" sz="900" baseline="0" dirty="0" err="1" smtClean="0">
                <a:latin typeface="Arial" pitchFamily="34" charset="0"/>
              </a:rPr>
              <a:t>FCoE</a:t>
            </a:r>
            <a:r>
              <a:rPr lang="en-US" sz="900" baseline="0" dirty="0" smtClean="0">
                <a:latin typeface="Arial" pitchFamily="34" charset="0"/>
              </a:rPr>
              <a:t> network in stages by adding CNAs and </a:t>
            </a:r>
            <a:r>
              <a:rPr lang="en-US" sz="900" baseline="0" dirty="0" err="1" smtClean="0">
                <a:latin typeface="Arial" pitchFamily="34" charset="0"/>
              </a:rPr>
              <a:t>FCoE</a:t>
            </a:r>
            <a:r>
              <a:rPr lang="en-US" sz="900" baseline="0" dirty="0" smtClean="0">
                <a:latin typeface="Arial" pitchFamily="34" charset="0"/>
              </a:rPr>
              <a:t> switches at the network edge and maintaining their existing LAN and FC SAN infrastructure.</a:t>
            </a:r>
          </a:p>
          <a:p>
            <a:endParaRPr lang="en-US" sz="900" baseline="0" dirty="0" smtClean="0">
              <a:latin typeface="Arial" pitchFamily="34" charset="0"/>
            </a:endParaRPr>
          </a:p>
          <a:p>
            <a:r>
              <a:rPr lang="en-US" sz="900" baseline="0" dirty="0" smtClean="0">
                <a:latin typeface="Arial" pitchFamily="34" charset="0"/>
              </a:rPr>
              <a:t>&lt;Advance slide animation…one click&gt;</a:t>
            </a:r>
          </a:p>
          <a:p>
            <a:endParaRPr lang="en-US" sz="900" baseline="0" dirty="0" smtClean="0">
              <a:latin typeface="Arial" pitchFamily="34" charset="0"/>
            </a:endParaRPr>
          </a:p>
          <a:p>
            <a:r>
              <a:rPr lang="en-US" sz="900" baseline="0" dirty="0" smtClean="0">
                <a:latin typeface="Arial" pitchFamily="34" charset="0"/>
              </a:rPr>
              <a:t>As </a:t>
            </a:r>
            <a:r>
              <a:rPr lang="en-US" sz="900" baseline="0" dirty="0" err="1" smtClean="0">
                <a:latin typeface="Arial" pitchFamily="34" charset="0"/>
              </a:rPr>
              <a:t>FCoE</a:t>
            </a:r>
            <a:r>
              <a:rPr lang="en-US" sz="900" baseline="0" dirty="0" smtClean="0">
                <a:latin typeface="Arial" pitchFamily="34" charset="0"/>
              </a:rPr>
              <a:t> adoption increases, </a:t>
            </a:r>
            <a:r>
              <a:rPr lang="en-US" sz="900" baseline="0" dirty="0" err="1" smtClean="0">
                <a:latin typeface="Arial" pitchFamily="34" charset="0"/>
              </a:rPr>
              <a:t>FCoE</a:t>
            </a:r>
            <a:r>
              <a:rPr lang="en-US" sz="900" baseline="0" dirty="0" smtClean="0">
                <a:latin typeface="Arial" pitchFamily="34" charset="0"/>
              </a:rPr>
              <a:t> networks will start expanding into the core of the data center network.  Over time, native </a:t>
            </a:r>
            <a:r>
              <a:rPr lang="en-US" sz="900" baseline="0" dirty="0" err="1" smtClean="0">
                <a:latin typeface="Arial" pitchFamily="34" charset="0"/>
              </a:rPr>
              <a:t>FCoE</a:t>
            </a:r>
            <a:r>
              <a:rPr lang="en-US" sz="900" baseline="0" dirty="0" smtClean="0">
                <a:latin typeface="Arial" pitchFamily="34" charset="0"/>
              </a:rPr>
              <a:t> storage will become more popular, meaning that </a:t>
            </a:r>
            <a:r>
              <a:rPr lang="en-US" sz="900" baseline="0" dirty="0" err="1" smtClean="0">
                <a:latin typeface="Arial" pitchFamily="34" charset="0"/>
              </a:rPr>
              <a:t>FCoE</a:t>
            </a:r>
            <a:r>
              <a:rPr lang="en-US" sz="900" baseline="0" dirty="0" smtClean="0">
                <a:latin typeface="Arial" pitchFamily="34" charset="0"/>
              </a:rPr>
              <a:t> frames will travel unaltered from the CNA at the network’s edge all the way to the storage array.  </a:t>
            </a:r>
            <a:r>
              <a:rPr lang="en-US" sz="900" baseline="0" dirty="0" err="1" smtClean="0">
                <a:latin typeface="Arial" pitchFamily="34" charset="0"/>
              </a:rPr>
              <a:t>NetApp</a:t>
            </a:r>
            <a:r>
              <a:rPr lang="en-US" sz="900" baseline="0" dirty="0" smtClean="0">
                <a:latin typeface="Arial" pitchFamily="34" charset="0"/>
              </a:rPr>
              <a:t> has already announced native </a:t>
            </a:r>
            <a:r>
              <a:rPr lang="en-US" sz="900" baseline="0" dirty="0" err="1" smtClean="0">
                <a:latin typeface="Arial" pitchFamily="34" charset="0"/>
              </a:rPr>
              <a:t>FCoE</a:t>
            </a:r>
            <a:r>
              <a:rPr lang="en-US" sz="900" baseline="0" dirty="0" smtClean="0">
                <a:latin typeface="Arial" pitchFamily="34" charset="0"/>
              </a:rPr>
              <a:t> storage (utilizing QLogic </a:t>
            </a:r>
            <a:r>
              <a:rPr lang="en-US" sz="900" baseline="0" dirty="0" err="1" smtClean="0">
                <a:latin typeface="Arial" pitchFamily="34" charset="0"/>
              </a:rPr>
              <a:t>FCoE</a:t>
            </a:r>
            <a:r>
              <a:rPr lang="en-US" sz="900" baseline="0" dirty="0" smtClean="0">
                <a:latin typeface="Arial" pitchFamily="34" charset="0"/>
              </a:rPr>
              <a:t> technology) and other vendors are expected to announce similar </a:t>
            </a:r>
            <a:r>
              <a:rPr lang="en-US" sz="900" baseline="0" dirty="0" err="1" smtClean="0">
                <a:latin typeface="Arial" pitchFamily="34" charset="0"/>
              </a:rPr>
              <a:t>FCoE</a:t>
            </a:r>
            <a:r>
              <a:rPr lang="en-US" sz="900" baseline="0" dirty="0" smtClean="0">
                <a:latin typeface="Arial" pitchFamily="34" charset="0"/>
              </a:rPr>
              <a:t> native storage products throughout 2010 &amp; 2011.</a:t>
            </a:r>
          </a:p>
          <a:p>
            <a:endParaRPr lang="en-US" sz="900"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41D58058-1CB5-49A9-9751-D843674FC11B}"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pPr marL="342900" indent="-342900">
              <a:spcBef>
                <a:spcPct val="20000"/>
              </a:spcBef>
              <a:defRPr/>
            </a:pP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AA81C3A-8BC2-403A-A4C1-638E78D6B187}"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4B85361D-09F3-448E-BF04-596D74A2116D}" type="slidenum">
              <a:rPr lang="en-US" smtClean="0"/>
              <a:pPr/>
              <a:t>46</a:t>
            </a:fld>
            <a:endParaRPr lang="en-US"/>
          </a:p>
        </p:txBody>
      </p:sp>
    </p:spTree>
    <p:extLst>
      <p:ext uri="{BB962C8B-B14F-4D97-AF65-F5344CB8AC3E}">
        <p14:creationId xmlns:p14="http://schemas.microsoft.com/office/powerpoint/2010/main" val="1687338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22531" name="Rectangle 3"/>
          <p:cNvSpPr>
            <a:spLocks noGrp="1"/>
          </p:cNvSpPr>
          <p:nvPr>
            <p:ph type="body" idx="1"/>
          </p:nvPr>
        </p:nvSpPr>
        <p:spPr>
          <a:xfrm>
            <a:off x="685800" y="4415790"/>
            <a:ext cx="5486400" cy="4183380"/>
          </a:xfrm>
          <a:prstGeom prst="rect">
            <a:avLst/>
          </a:prstGeom>
          <a:noFill/>
          <a:ln/>
        </p:spPr>
        <p:txBody>
          <a:bodyPr/>
          <a:lstStyle/>
          <a:p>
            <a:endParaRPr lang="en-US"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D58058-1CB5-49A9-9751-D843674FC11B}"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7"/>
          <p:cNvSpPr txBox="1">
            <a:spLocks noGrp="1" noChangeArrowheads="1"/>
          </p:cNvSpPr>
          <p:nvPr/>
        </p:nvSpPr>
        <p:spPr bwMode="auto">
          <a:xfrm>
            <a:off x="3884855" y="8829039"/>
            <a:ext cx="2971593" cy="465774"/>
          </a:xfrm>
          <a:prstGeom prst="rect">
            <a:avLst/>
          </a:prstGeom>
          <a:noFill/>
          <a:ln w="9525">
            <a:noFill/>
            <a:miter lim="800000"/>
            <a:headEnd/>
            <a:tailEnd/>
          </a:ln>
        </p:spPr>
        <p:txBody>
          <a:bodyPr lIns="93077" tIns="46539" rIns="93077" bIns="46539" anchor="b"/>
          <a:lstStyle/>
          <a:p>
            <a:pPr algn="r" defTabSz="931472"/>
            <a:fld id="{043BCDEE-2C4D-4514-B1A5-F07A5B0970F5}" type="slidenum">
              <a:rPr lang="en-US" sz="1200">
                <a:solidFill>
                  <a:srgbClr val="000000"/>
                </a:solidFill>
                <a:ea typeface="ＭＳ Ｐゴシック"/>
                <a:cs typeface="ＭＳ Ｐゴシック"/>
              </a:rPr>
              <a:pPr algn="r" defTabSz="931472"/>
              <a:t>9</a:t>
            </a:fld>
            <a:endParaRPr lang="en-US" sz="1200" dirty="0">
              <a:solidFill>
                <a:srgbClr val="000000"/>
              </a:solidFill>
              <a:ea typeface="ＭＳ Ｐゴシック"/>
              <a:cs typeface="ＭＳ Ｐゴシック"/>
            </a:endParaRPr>
          </a:p>
        </p:txBody>
      </p:sp>
      <p:sp>
        <p:nvSpPr>
          <p:cNvPr id="54278" name="Slide Image Placeholder 1"/>
          <p:cNvSpPr>
            <a:spLocks noGrp="1" noRot="1" noChangeAspect="1" noTextEdit="1"/>
          </p:cNvSpPr>
          <p:nvPr>
            <p:ph type="sldImg"/>
          </p:nvPr>
        </p:nvSpPr>
        <p:spPr>
          <a:xfrm>
            <a:off x="798513" y="241300"/>
            <a:ext cx="5321300" cy="3992563"/>
          </a:xfrm>
          <a:ln/>
        </p:spPr>
      </p:sp>
      <p:sp>
        <p:nvSpPr>
          <p:cNvPr id="54280" name="Rectangle 4"/>
          <p:cNvSpPr>
            <a:spLocks noGrp="1" noChangeArrowheads="1"/>
          </p:cNvSpPr>
          <p:nvPr>
            <p:ph type="body" idx="1"/>
          </p:nvPr>
        </p:nvSpPr>
        <p:spPr>
          <a:xfrm>
            <a:off x="751457" y="4379549"/>
            <a:ext cx="5350422" cy="4252371"/>
          </a:xfrm>
          <a:prstGeom prst="rect">
            <a:avLst/>
          </a:prstGeom>
          <a:noFill/>
          <a:ln/>
        </p:spPr>
        <p:txBody>
          <a:bodyPr lIns="93077" tIns="46539" rIns="93077" bIns="46539">
            <a:normAutofit/>
          </a:bodyPr>
          <a:lstStyle/>
          <a:p>
            <a:r>
              <a:rPr lang="en-US" sz="800" dirty="0">
                <a:latin typeface="Arial" pitchFamily="34" charset="0"/>
              </a:rPr>
              <a:t>They key IP traffic drivers remain consistent, but each is evolving in new and interesting ways:</a:t>
            </a:r>
          </a:p>
          <a:p>
            <a:endParaRPr lang="en-US" sz="800" dirty="0">
              <a:latin typeface="Arial" pitchFamily="34" charset="0"/>
            </a:endParaRPr>
          </a:p>
          <a:p>
            <a:pPr marL="228551" indent="-228551">
              <a:buAutoNum type="arabicPeriod"/>
            </a:pPr>
            <a:r>
              <a:rPr lang="en-US" sz="800" b="1" dirty="0">
                <a:latin typeface="Arial" pitchFamily="34" charset="0"/>
              </a:rPr>
              <a:t>First, we have more networked devices and connections:</a:t>
            </a:r>
            <a:r>
              <a:rPr lang="en-US" sz="800" dirty="0">
                <a:latin typeface="Arial" pitchFamily="34" charset="0"/>
              </a:rPr>
              <a:t> By 2015, we forecast that there will be nearly 15 billion fixed and mobile networked devices and machine-to-machine connections. That’s more than two devices for every person on earth by 2015—the United Nations projects that there will be 7.2 billion people by 2015. There are a plethora of new and enhanced devices; from tablets and smartphones to web-enabled TVs and multifunction gaming consoles; that residential, mobile and business users are adopting and using more and more.</a:t>
            </a:r>
          </a:p>
          <a:p>
            <a:pPr marL="228551" indent="-228551">
              <a:buAutoNum type="arabicPeriod"/>
            </a:pPr>
            <a:r>
              <a:rPr lang="en-US" sz="800" b="1" dirty="0">
                <a:latin typeface="Arial" pitchFamily="34" charset="0"/>
              </a:rPr>
              <a:t>Secondly, we’ve got more users:</a:t>
            </a:r>
            <a:r>
              <a:rPr lang="en-US" sz="800" dirty="0">
                <a:latin typeface="Arial" pitchFamily="34" charset="0"/>
              </a:rPr>
              <a:t> As fixed and mobile networks grow and expand, more of the world’s population will have network and Internet access. By 2015, there will be 3 billion Internet users.</a:t>
            </a:r>
          </a:p>
          <a:p>
            <a:pPr marL="228551" indent="-228551">
              <a:buAutoNum type="arabicPeriod"/>
            </a:pPr>
            <a:r>
              <a:rPr lang="en-US" sz="800" b="1" dirty="0">
                <a:latin typeface="Arial" pitchFamily="34" charset="0"/>
              </a:rPr>
              <a:t>Third, we’ll see faster fixed broadband speeds:</a:t>
            </a:r>
            <a:r>
              <a:rPr lang="en-US" sz="800" dirty="0">
                <a:latin typeface="Arial" pitchFamily="34" charset="0"/>
              </a:rPr>
              <a:t> More network speed leads to more high-bandwidth computing and network usage because you have a better, more efficient experience. We expect fixed broadband speeds to grow 4-fold from 2010 to 2015—from a global average of 7 megabits per second to 28 megabits per second.</a:t>
            </a:r>
          </a:p>
          <a:p>
            <a:pPr marL="228551" indent="-228551">
              <a:buAutoNum type="arabicPeriod"/>
            </a:pPr>
            <a:r>
              <a:rPr lang="en-US" sz="800" b="1" dirty="0">
                <a:latin typeface="Arial" pitchFamily="34" charset="0"/>
              </a:rPr>
              <a:t>And finally, rich media and video will continue to dominate our online experiences:</a:t>
            </a:r>
            <a:r>
              <a:rPr lang="en-US" sz="800" dirty="0">
                <a:latin typeface="Arial" pitchFamily="34" charset="0"/>
              </a:rPr>
              <a:t>  Every second, one million minutes of video content will cross the global network in 2015.</a:t>
            </a:r>
          </a:p>
          <a:p>
            <a:pPr marL="228551" indent="-228551">
              <a:buAutoNum type="arabicPeriod"/>
            </a:pPr>
            <a:endParaRPr lang="en-US" sz="800" dirty="0">
              <a:latin typeface="Arial" pitchFamily="34" charset="0"/>
            </a:endParaRPr>
          </a:p>
          <a:p>
            <a:r>
              <a:rPr lang="en-US" sz="800" dirty="0">
                <a:latin typeface="Arial" pitchFamily="34" charset="0"/>
              </a:rPr>
              <a:t>Let’s take a look at a few of these key traffic catalysts in a bit more detail. There are several interesting trends that are particularly noteworthy…</a:t>
            </a: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416108"/>
            <a:ext cx="5485778" cy="4182426"/>
          </a:xfrm>
          <a:prstGeom prst="rect">
            <a:avLst/>
          </a:prstGeom>
        </p:spPr>
        <p:txBody>
          <a:bodyPr lIns="89867" tIns="44934" rIns="89867" bIns="44934">
            <a:normAutofit/>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4B85361D-09F3-448E-BF04-596D74A2116D}" type="slidenum">
              <a:rPr lang="en-US" smtClean="0"/>
              <a:pPr/>
              <a:t>14</a:t>
            </a:fld>
            <a:endParaRPr lang="en-US"/>
          </a:p>
        </p:txBody>
      </p:sp>
    </p:spTree>
    <p:extLst>
      <p:ext uri="{BB962C8B-B14F-4D97-AF65-F5344CB8AC3E}">
        <p14:creationId xmlns:p14="http://schemas.microsoft.com/office/powerpoint/2010/main" val="403180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06488" y="695325"/>
            <a:ext cx="4648200" cy="3487738"/>
          </a:xfrm>
          <a:ln/>
        </p:spPr>
      </p:sp>
      <p:sp>
        <p:nvSpPr>
          <p:cNvPr id="33795" name="Rectangle 3"/>
          <p:cNvSpPr>
            <a:spLocks noGrp="1" noChangeArrowheads="1"/>
          </p:cNvSpPr>
          <p:nvPr>
            <p:ph type="body" idx="1"/>
          </p:nvPr>
        </p:nvSpPr>
        <p:spPr>
          <a:xfrm>
            <a:off x="685480" y="4415530"/>
            <a:ext cx="5487041" cy="4183604"/>
          </a:xfrm>
          <a:prstGeom prst="rect">
            <a:avLst/>
          </a:prstGeom>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06488" y="695325"/>
            <a:ext cx="4648200" cy="3487738"/>
          </a:xfrm>
          <a:ln/>
        </p:spPr>
      </p:sp>
      <p:sp>
        <p:nvSpPr>
          <p:cNvPr id="34819" name="Rectangle 3"/>
          <p:cNvSpPr>
            <a:spLocks noGrp="1" noChangeArrowheads="1"/>
          </p:cNvSpPr>
          <p:nvPr>
            <p:ph type="body" idx="1"/>
          </p:nvPr>
        </p:nvSpPr>
        <p:spPr>
          <a:xfrm>
            <a:off x="685480" y="4415530"/>
            <a:ext cx="5487041" cy="4183604"/>
          </a:xfrm>
          <a:prstGeom prst="rect">
            <a:avLst/>
          </a:prstGeom>
          <a:noFill/>
          <a:ln/>
        </p:spPr>
        <p:txBody>
          <a:bodyPr lIns="93205" tIns="46602" rIns="93205" bIns="46602"/>
          <a:lstStyle/>
          <a:p>
            <a:endParaRPr lang="en-US" smtClean="0">
              <a:latin typeface="Arial" pitchFamily="34" charset="0"/>
              <a:ea typeface="ＭＳ Ｐゴシック" pitchFamily="82"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88451DA-5E93-40DC-A7F4-1400923C9E9A}" type="slidenum">
              <a:rPr lang="en-US" smtClean="0"/>
              <a:pPr>
                <a:defRPr/>
              </a:pPr>
              <a:t>28</a:t>
            </a:fld>
            <a:endParaRPr lang="en-US"/>
          </a:p>
        </p:txBody>
      </p:sp>
      <p:sp>
        <p:nvSpPr>
          <p:cNvPr id="5" name="Notes Placeholder 4"/>
          <p:cNvSpPr>
            <a:spLocks noGrp="1"/>
          </p:cNvSpPr>
          <p:nvPr>
            <p:ph type="body" sz="quarter" idx="11"/>
          </p:nvPr>
        </p:nvSpPr>
        <p:spPr>
          <a:xfrm>
            <a:off x="685800" y="4415790"/>
            <a:ext cx="5486400" cy="4183380"/>
          </a:xfrm>
          <a:prstGeom prst="rect">
            <a:avLst/>
          </a:prstGeo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88451DA-5E93-40DC-A7F4-1400923C9E9A}" type="slidenum">
              <a:rPr lang="en-US" smtClean="0"/>
              <a:pPr>
                <a:defRPr/>
              </a:pPr>
              <a:t>29</a:t>
            </a:fld>
            <a:endParaRPr lang="en-US" dirty="0"/>
          </a:p>
        </p:txBody>
      </p:sp>
      <p:sp>
        <p:nvSpPr>
          <p:cNvPr id="5" name="Notes Placeholder 4"/>
          <p:cNvSpPr>
            <a:spLocks noGrp="1"/>
          </p:cNvSpPr>
          <p:nvPr>
            <p:ph type="body" sz="quarter" idx="11"/>
          </p:nvPr>
        </p:nvSpPr>
        <p:spPr>
          <a:xfrm>
            <a:off x="685800" y="4415790"/>
            <a:ext cx="5486400" cy="4183380"/>
          </a:xfrm>
          <a:prstGeom prst="rect">
            <a:avLst/>
          </a:prstGeo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88451DA-5E93-40DC-A7F4-1400923C9E9A}" type="slidenum">
              <a:rPr lang="en-US" smtClean="0"/>
              <a:pPr>
                <a:defRPr/>
              </a:pPr>
              <a:t>30</a:t>
            </a:fld>
            <a:endParaRPr lang="en-US"/>
          </a:p>
        </p:txBody>
      </p:sp>
      <p:sp>
        <p:nvSpPr>
          <p:cNvPr id="5" name="Notes Placeholder 4"/>
          <p:cNvSpPr>
            <a:spLocks noGrp="1"/>
          </p:cNvSpPr>
          <p:nvPr>
            <p:ph type="body" sz="quarter" idx="11"/>
          </p:nvPr>
        </p:nvSpPr>
        <p:spPr>
          <a:xfrm>
            <a:off x="685800" y="4415790"/>
            <a:ext cx="5486400" cy="4183380"/>
          </a:xfrm>
          <a:prstGeom prst="rect">
            <a:avLst/>
          </a:pr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20000">
              <a:schemeClr val="bg2">
                <a:shade val="94000"/>
                <a:satMod val="114000"/>
                <a:lumMod val="96000"/>
                <a:alpha val="0"/>
              </a:schemeClr>
            </a:gs>
            <a:gs pos="74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6" name="Rectangle 45"/>
          <p:cNvSpPr/>
          <p:nvPr userDrawn="1"/>
        </p:nvSpPr>
        <p:spPr>
          <a:xfrm>
            <a:off x="228600" y="4358245"/>
            <a:ext cx="8699624" cy="1892083"/>
          </a:xfrm>
          <a:prstGeom prst="rect">
            <a:avLst/>
          </a:prstGeom>
          <a:solidFill>
            <a:srgbClr val="F5F5F5"/>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8600" y="1640591"/>
            <a:ext cx="8699624" cy="2312889"/>
          </a:xfrm>
          <a:prstGeom prst="rect">
            <a:avLst/>
          </a:prstGeom>
          <a:solidFill>
            <a:schemeClr val="bg2">
              <a:lumMod val="5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1" y="4673972"/>
            <a:ext cx="8229600" cy="1260629"/>
          </a:xfrm>
        </p:spPr>
        <p:txBody>
          <a:bodyPr anchor="ctr">
            <a:normAutofit/>
          </a:bodyPr>
          <a:lstStyle>
            <a:lvl1pPr marL="0" indent="0" algn="l">
              <a:buNone/>
              <a:defRPr sz="180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enter subtitle </a:t>
            </a:r>
            <a:endParaRPr lang="en-US" dirty="0"/>
          </a:p>
        </p:txBody>
      </p:sp>
      <p:sp>
        <p:nvSpPr>
          <p:cNvPr id="2" name="Title 1"/>
          <p:cNvSpPr>
            <a:spLocks noGrp="1"/>
          </p:cNvSpPr>
          <p:nvPr>
            <p:ph type="ctrTitle" hasCustomPrompt="1"/>
          </p:nvPr>
        </p:nvSpPr>
        <p:spPr>
          <a:xfrm>
            <a:off x="422911" y="1945955"/>
            <a:ext cx="8263890" cy="1702160"/>
          </a:xfrm>
        </p:spPr>
        <p:txBody>
          <a:bodyPr anchor="ctr">
            <a:normAutofit/>
          </a:bodyPr>
          <a:lstStyle>
            <a:lvl1pPr algn="ctr">
              <a:defRPr sz="3600" b="1">
                <a:solidFill>
                  <a:schemeClr val="bg1"/>
                </a:solidFill>
              </a:defRPr>
            </a:lvl1pPr>
          </a:lstStyle>
          <a:p>
            <a:r>
              <a:rPr lang="en-US" dirty="0" smtClean="0"/>
              <a:t>Click To Enter Title</a:t>
            </a:r>
            <a:endParaRPr lang="en-US" dirty="0"/>
          </a:p>
        </p:txBody>
      </p:sp>
      <p:sp>
        <p:nvSpPr>
          <p:cNvPr id="74" name="TextBox 73"/>
          <p:cNvSpPr txBox="1"/>
          <p:nvPr userDrawn="1"/>
        </p:nvSpPr>
        <p:spPr>
          <a:xfrm>
            <a:off x="3778051" y="6629400"/>
            <a:ext cx="1691489"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 2012 Ethernet Alliance</a:t>
            </a:r>
          </a:p>
        </p:txBody>
      </p:sp>
      <p:sp>
        <p:nvSpPr>
          <p:cNvPr id="80" name="TextBox 79"/>
          <p:cNvSpPr txBox="1"/>
          <p:nvPr userDrawn="1"/>
        </p:nvSpPr>
        <p:spPr>
          <a:xfrm>
            <a:off x="8732452" y="6629400"/>
            <a:ext cx="335348" cy="246221"/>
          </a:xfrm>
          <a:prstGeom prst="rect">
            <a:avLst/>
          </a:prstGeom>
          <a:noFill/>
        </p:spPr>
        <p:txBody>
          <a:bodyPr wrap="none" rtlCol="0">
            <a:spAutoFit/>
          </a:bodyPr>
          <a:lstStyle/>
          <a:p>
            <a:fld id="{3878A4F5-9496-4426-9DA1-7FE70771BD73}" type="slidenum">
              <a:rPr lang="en-US" sz="1000" smtClean="0"/>
              <a:pPr/>
              <a:t>‹#›</a:t>
            </a:fld>
            <a:endParaRPr lang="en-US" sz="10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2088" y="152400"/>
            <a:ext cx="1870364" cy="762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t>Confidential</a:t>
            </a:r>
            <a:endParaRPr lang="en-US" dirty="0"/>
          </a:p>
        </p:txBody>
      </p:sp>
      <p:sp>
        <p:nvSpPr>
          <p:cNvPr id="10" name="Title 1"/>
          <p:cNvSpPr>
            <a:spLocks noGrp="1"/>
          </p:cNvSpPr>
          <p:nvPr>
            <p:ph type="title" hasCustomPrompt="1"/>
          </p:nvPr>
        </p:nvSpPr>
        <p:spPr>
          <a:xfrm>
            <a:off x="609600" y="381000"/>
            <a:ext cx="6477000" cy="701160"/>
          </a:xfrm>
        </p:spPr>
        <p:txBody>
          <a:bodyPr wrap="square" anchor="t">
            <a:noAutofit/>
          </a:bodyPr>
          <a:lstStyle>
            <a:lvl1pPr>
              <a:lnSpc>
                <a:spcPct val="90000"/>
              </a:lnSpc>
              <a:defRPr sz="3600" b="1">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t>29-Nov-11</a:t>
            </a:r>
            <a:endParaRPr lang="en-US" dirty="0"/>
          </a:p>
        </p:txBody>
      </p:sp>
    </p:spTree>
    <p:extLst>
      <p:ext uri="{BB962C8B-B14F-4D97-AF65-F5344CB8AC3E}">
        <p14:creationId xmlns:p14="http://schemas.microsoft.com/office/powerpoint/2010/main" val="57040304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209800"/>
            <a:ext cx="7772400" cy="1500187"/>
          </a:xfrm>
        </p:spPr>
        <p:txBody>
          <a:bodyPr anchor="b">
            <a:normAutofit/>
          </a:bodyPr>
          <a:lstStyle>
            <a:lvl1pPr marL="0" indent="0">
              <a:buNone/>
              <a:defRPr sz="280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524625"/>
            <a:ext cx="2133600" cy="292100"/>
          </a:xfrm>
          <a:prstGeom prst="rect">
            <a:avLst/>
          </a:prstGeom>
        </p:spPr>
        <p:txBody>
          <a:bodyPr/>
          <a:lstStyle>
            <a:lvl1pPr>
              <a:defRPr/>
            </a:lvl1pPr>
          </a:lstStyle>
          <a:p>
            <a:fld id="{9EF00FC5-19F5-44B3-8C0B-120C2BA9733F}" type="slidenum">
              <a:rPr lang="en-US"/>
              <a:pPr/>
              <a:t>‹#›</a:t>
            </a:fld>
            <a:endParaRPr lang="en-US" dirty="0"/>
          </a:p>
        </p:txBody>
      </p:sp>
    </p:spTree>
    <p:extLst>
      <p:ext uri="{BB962C8B-B14F-4D97-AF65-F5344CB8AC3E}">
        <p14:creationId xmlns:p14="http://schemas.microsoft.com/office/powerpoint/2010/main" val="269698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Up: 1 Top, 2 Bottom">
    <p:spTree>
      <p:nvGrpSpPr>
        <p:cNvPr id="1" name=""/>
        <p:cNvGrpSpPr/>
        <p:nvPr/>
      </p:nvGrpSpPr>
      <p:grpSpPr>
        <a:xfrm>
          <a:off x="0" y="0"/>
          <a:ext cx="0" cy="0"/>
          <a:chOff x="0" y="0"/>
          <a:chExt cx="0" cy="0"/>
        </a:xfrm>
      </p:grpSpPr>
      <p:sp>
        <p:nvSpPr>
          <p:cNvPr id="28" name="Rectangle 2"/>
          <p:cNvSpPr>
            <a:spLocks noGrp="1"/>
          </p:cNvSpPr>
          <p:nvPr>
            <p:ph type="title" hasCustomPrompt="1"/>
          </p:nvPr>
        </p:nvSpPr>
        <p:spPr/>
        <p:txBody>
          <a:bodyPr/>
          <a:lstStyle>
            <a:lvl1pPr>
              <a:defRPr/>
            </a:lvl1pPr>
            <a:extLst/>
          </a:lstStyle>
          <a:p>
            <a:r>
              <a:rPr lang="en-US" dirty="0" smtClean="0"/>
              <a:t>Ethernet Alliance</a:t>
            </a:r>
            <a:endParaRPr lang="en-US" dirty="0"/>
          </a:p>
        </p:txBody>
      </p:sp>
      <p:sp>
        <p:nvSpPr>
          <p:cNvPr id="13" name="Rectangle 8"/>
          <p:cNvSpPr>
            <a:spLocks noGrp="1"/>
          </p:cNvSpPr>
          <p:nvPr>
            <p:ph type="body" sz="quarter" idx="13" hasCustomPrompt="1"/>
          </p:nvPr>
        </p:nvSpPr>
        <p:spPr>
          <a:xfrm>
            <a:off x="304800" y="914400"/>
            <a:ext cx="8077200" cy="228600"/>
          </a:xfrm>
          <a:solidFill>
            <a:schemeClr val="bg1"/>
          </a:solidFill>
        </p:spPr>
        <p:txBody>
          <a:bodyPr/>
          <a:lstStyle>
            <a:lvl1pPr>
              <a:defRPr b="1">
                <a:solidFill>
                  <a:schemeClr val="tx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4800" y="1143000"/>
            <a:ext cx="8074152" cy="24780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4800" y="3657600"/>
            <a:ext cx="3965448" cy="228600"/>
          </a:xfrm>
          <a:solidFill>
            <a:schemeClr val="bg1"/>
          </a:solidFill>
        </p:spPr>
        <p:txBody>
          <a:bodyPr/>
          <a:lstStyle>
            <a:lvl1pPr>
              <a:defRPr b="1">
                <a:solidFill>
                  <a:schemeClr val="tx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4800" y="3886200"/>
            <a:ext cx="3965448" cy="252069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9600" y="3657600"/>
            <a:ext cx="3965448" cy="228600"/>
          </a:xfrm>
          <a:solidFill>
            <a:schemeClr val="bg1"/>
          </a:solidFill>
        </p:spPr>
        <p:txBody>
          <a:bodyPr/>
          <a:lstStyle>
            <a:lvl1pPr>
              <a:defRPr b="1">
                <a:solidFill>
                  <a:schemeClr val="bg1"/>
                </a:solidFill>
              </a:defRPr>
            </a:lvl1pPr>
            <a:extLst/>
          </a:lstStyle>
          <a:p>
            <a:pPr lvl="0"/>
            <a:r>
              <a:rPr lang="en-US" dirty="0" smtClean="0"/>
              <a:t>Click to add heading</a:t>
            </a:r>
            <a:endParaRPr lang="en-US" dirty="0"/>
          </a:p>
        </p:txBody>
      </p:sp>
      <p:sp>
        <p:nvSpPr>
          <p:cNvPr id="23" name="Rectangle 11"/>
          <p:cNvSpPr>
            <a:spLocks noGrp="1"/>
          </p:cNvSpPr>
          <p:nvPr>
            <p:ph sz="quarter" idx="21"/>
          </p:nvPr>
        </p:nvSpPr>
        <p:spPr>
          <a:xfrm>
            <a:off x="4419600" y="3886200"/>
            <a:ext cx="3965448" cy="2520696"/>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19"/>
          <p:cNvSpPr>
            <a:spLocks noGrp="1"/>
          </p:cNvSpPr>
          <p:nvPr>
            <p:ph type="dt" sz="half" idx="22"/>
          </p:nvPr>
        </p:nvSpPr>
        <p:spPr>
          <a:xfrm>
            <a:off x="6096000" y="6477000"/>
            <a:ext cx="1524000" cy="304800"/>
          </a:xfrm>
          <a:prstGeom prst="rect">
            <a:avLst/>
          </a:prstGeom>
        </p:spPr>
        <p:txBody>
          <a:bodyPr/>
          <a:lstStyle>
            <a:extLst/>
          </a:lstStyle>
          <a:p>
            <a:pPr algn="r"/>
            <a:fld id="{B5492C99-D18F-4102-B88E-17D1DB6669CF}" type="datetime1">
              <a:rPr lang="en-US" smtClean="0"/>
              <a:pPr algn="r"/>
              <a:t>12/12/2012</a:t>
            </a:fld>
            <a:endParaRPr lang="en-US"/>
          </a:p>
        </p:txBody>
      </p:sp>
      <p:sp>
        <p:nvSpPr>
          <p:cNvPr id="20" name="Rectangle 20"/>
          <p:cNvSpPr>
            <a:spLocks noGrp="1"/>
          </p:cNvSpPr>
          <p:nvPr>
            <p:ph type="sldNum" sz="quarter" idx="23"/>
          </p:nvPr>
        </p:nvSpPr>
        <p:spPr>
          <a:xfrm>
            <a:off x="5029200" y="6477000"/>
            <a:ext cx="990600" cy="304800"/>
          </a:xfrm>
          <a:prstGeom prst="rect">
            <a:avLst/>
          </a:prstGeom>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a:xfrm>
            <a:off x="1219200" y="6477000"/>
            <a:ext cx="3733800" cy="304800"/>
          </a:xfrm>
          <a:prstGeom prst="rect">
            <a:avLst/>
          </a:prstGeom>
        </p:spPr>
        <p:txBody>
          <a:bodyPr/>
          <a:lstStyle>
            <a:extLst/>
          </a:lstStyle>
          <a:p>
            <a:r>
              <a:rPr lang="en-US" smtClean="0"/>
              <a:t>WWW.ETHERNETALLINACE.ORG </a:t>
            </a:r>
            <a:endParaRPr lang="en-US"/>
          </a:p>
        </p:txBody>
      </p:sp>
    </p:spTree>
    <p:extLst>
      <p:ext uri="{BB962C8B-B14F-4D97-AF65-F5344CB8AC3E}">
        <p14:creationId xmlns:p14="http://schemas.microsoft.com/office/powerpoint/2010/main" val="32127326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t>Confidential</a:t>
            </a:r>
            <a:endParaRPr lang="en-US" dirty="0"/>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t>29-Nov-11</a:t>
            </a:r>
            <a:endParaRPr lang="en-US" dirty="0"/>
          </a:p>
        </p:txBody>
      </p:sp>
    </p:spTree>
    <p:extLst>
      <p:ext uri="{BB962C8B-B14F-4D97-AF65-F5344CB8AC3E}">
        <p14:creationId xmlns:p14="http://schemas.microsoft.com/office/powerpoint/2010/main" val="303431953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6629400" cy="762000"/>
          </a:xfrm>
        </p:spPr>
        <p:txBody>
          <a:bodyPr/>
          <a:lstStyle>
            <a:lvl1pPr>
              <a:defRPr/>
            </a:lvl1pPr>
          </a:lstStyle>
          <a:p>
            <a:r>
              <a:rPr lang="en-US" dirty="0" smtClean="0"/>
              <a:t>Click To Enter Slide Title</a:t>
            </a:r>
            <a:endParaRPr lang="en-US" dirty="0"/>
          </a:p>
        </p:txBody>
      </p:sp>
      <p:sp>
        <p:nvSpPr>
          <p:cNvPr id="3" name="Content Placeholder 2"/>
          <p:cNvSpPr>
            <a:spLocks noGrp="1"/>
          </p:cNvSpPr>
          <p:nvPr>
            <p:ph idx="1" hasCustomPrompt="1"/>
          </p:nvPr>
        </p:nvSpPr>
        <p:spPr>
          <a:xfrm>
            <a:off x="838200" y="1219200"/>
            <a:ext cx="7162800" cy="5181600"/>
          </a:xfrm>
        </p:spPr>
        <p:txBody>
          <a:bodyPr/>
          <a:lstStyle>
            <a:lvl1pPr>
              <a:defRPr baseline="0"/>
            </a:lvl1pPr>
            <a:lvl2pPr>
              <a:defRPr/>
            </a:lvl2pPr>
            <a:lvl3pPr>
              <a:defRPr/>
            </a:lvl3pPr>
            <a:lvl4pPr>
              <a:defRPr/>
            </a:lvl4pPr>
            <a:lvl5pPr>
              <a:defRPr/>
            </a:lvl5pPr>
          </a:lstStyle>
          <a:p>
            <a:pPr lvl="0"/>
            <a:r>
              <a:rPr lang="en-US" dirty="0" smtClean="0"/>
              <a:t>Click to enter first level text</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 text</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85800" y="1905000"/>
            <a:ext cx="7772400" cy="1524000"/>
          </a:xfrm>
          <a:prstGeom prst="rect">
            <a:avLst/>
          </a:prstGeom>
          <a:solidFill>
            <a:schemeClr val="bg2">
              <a:lumMod val="5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14400" y="2133600"/>
            <a:ext cx="7391400" cy="1142999"/>
          </a:xfrm>
        </p:spPr>
        <p:txBody>
          <a:bodyPr anchor="ctr"/>
          <a:lstStyle>
            <a:lvl1pPr algn="ctr">
              <a:defRPr sz="4000" b="0" cap="none" baseline="0">
                <a:solidFill>
                  <a:schemeClr val="bg1"/>
                </a:solidFill>
              </a:defRPr>
            </a:lvl1pPr>
          </a:lstStyle>
          <a:p>
            <a:r>
              <a:rPr lang="en-US" dirty="0" smtClean="0"/>
              <a:t>Click To Enter Section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6629400" cy="762000"/>
          </a:xfrm>
        </p:spPr>
        <p:txBody>
          <a:bodyPr/>
          <a:lstStyle>
            <a:lvl1pPr>
              <a:defRPr/>
            </a:lvl1pPr>
          </a:lstStyle>
          <a:p>
            <a:r>
              <a:rPr lang="en-US" dirty="0" smtClean="0"/>
              <a:t>Click To Enter Slide Title</a:t>
            </a:r>
            <a:endParaRPr lang="en-US" dirty="0"/>
          </a:p>
        </p:txBody>
      </p:sp>
      <p:sp>
        <p:nvSpPr>
          <p:cNvPr id="9" name="Content Placeholder 8"/>
          <p:cNvSpPr>
            <a:spLocks noGrp="1"/>
          </p:cNvSpPr>
          <p:nvPr>
            <p:ph sz="quarter" idx="13" hasCustomPrompt="1"/>
          </p:nvPr>
        </p:nvSpPr>
        <p:spPr>
          <a:xfrm>
            <a:off x="1042416" y="1447801"/>
            <a:ext cx="3419856" cy="4800599"/>
          </a:xfrm>
        </p:spPr>
        <p:txBody>
          <a:bodyPr/>
          <a:lstStyle>
            <a:lvl1pPr>
              <a:defRPr/>
            </a:lvl1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hasCustomPrompt="1"/>
          </p:nvPr>
        </p:nvSpPr>
        <p:spPr>
          <a:xfrm>
            <a:off x="4645152" y="1447800"/>
            <a:ext cx="3419856" cy="4800599"/>
          </a:xfrm>
        </p:spPr>
        <p:txBody>
          <a:bodyPr/>
          <a:lstStyle>
            <a:lvl1pPr>
              <a:defRPr baseline="0"/>
            </a:lvl1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48221"/>
            <a:ext cx="6400800" cy="774187"/>
          </a:xfrm>
        </p:spPr>
        <p:txBody>
          <a:bodyPr/>
          <a:lstStyle>
            <a:lvl1pPr>
              <a:defRPr/>
            </a:lvl1pPr>
          </a:lstStyle>
          <a:p>
            <a:r>
              <a:rPr lang="en-US" dirty="0" smtClean="0"/>
              <a:t>Click To Slide Title</a:t>
            </a:r>
            <a:endParaRPr lang="en-US" dirty="0"/>
          </a:p>
        </p:txBody>
      </p:sp>
      <p:sp>
        <p:nvSpPr>
          <p:cNvPr id="3" name="Text Placeholder 2"/>
          <p:cNvSpPr>
            <a:spLocks noGrp="1"/>
          </p:cNvSpPr>
          <p:nvPr>
            <p:ph type="body" idx="1" hasCustomPrompt="1"/>
          </p:nvPr>
        </p:nvSpPr>
        <p:spPr>
          <a:xfrm>
            <a:off x="609600" y="1511165"/>
            <a:ext cx="3810000" cy="881197"/>
          </a:xfrm>
          <a:solidFill>
            <a:schemeClr val="bg1">
              <a:lumMod val="95000"/>
            </a:schemeClr>
          </a:solidFill>
          <a:scene3d>
            <a:camera prst="orthographicFront"/>
            <a:lightRig rig="threePt" dir="t"/>
          </a:scene3d>
          <a:sp3d>
            <a:bevelT w="114300" prst="artDeco"/>
          </a:sp3d>
        </p:spPr>
        <p:txBody>
          <a:bodyPr anchor="ctr"/>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Title Text</a:t>
            </a:r>
          </a:p>
        </p:txBody>
      </p:sp>
      <p:sp>
        <p:nvSpPr>
          <p:cNvPr id="4" name="Content Placeholder 3"/>
          <p:cNvSpPr>
            <a:spLocks noGrp="1"/>
          </p:cNvSpPr>
          <p:nvPr>
            <p:ph sz="half" idx="2"/>
          </p:nvPr>
        </p:nvSpPr>
        <p:spPr>
          <a:xfrm>
            <a:off x="609600" y="2487485"/>
            <a:ext cx="3810000" cy="3836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8200" y="1511166"/>
            <a:ext cx="3809999" cy="881197"/>
          </a:xfrm>
          <a:solidFill>
            <a:schemeClr val="bg1">
              <a:lumMod val="95000"/>
            </a:schemeClr>
          </a:solidFill>
          <a:scene3d>
            <a:camera prst="orthographicFront"/>
            <a:lightRig rig="threePt" dir="t"/>
          </a:scene3d>
          <a:sp3d>
            <a:bevelT w="114300" prst="artDeco"/>
          </a:sp3d>
        </p:spPr>
        <p:txBody>
          <a:bodyPr anchor="ctr">
            <a:normAutofit/>
          </a:bodyPr>
          <a:lstStyle>
            <a:lvl1pPr marL="0" indent="0">
              <a:buNone/>
              <a:defRPr lang="en-US" sz="2400" b="1" kern="1200" dirty="0" smtClean="0">
                <a:solidFill>
                  <a:schemeClr val="bg2">
                    <a:lumMod val="5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76000"/>
              <a:buFont typeface="Wingdings" pitchFamily="2" charset="2"/>
              <a:buNone/>
            </a:pPr>
            <a:r>
              <a:rPr lang="en-US" dirty="0" smtClean="0"/>
              <a:t>Click To Enter Title Text</a:t>
            </a:r>
          </a:p>
        </p:txBody>
      </p:sp>
      <p:sp>
        <p:nvSpPr>
          <p:cNvPr id="6" name="Content Placeholder 5"/>
          <p:cNvSpPr>
            <a:spLocks noGrp="1"/>
          </p:cNvSpPr>
          <p:nvPr>
            <p:ph sz="quarter" idx="4"/>
          </p:nvPr>
        </p:nvSpPr>
        <p:spPr>
          <a:xfrm>
            <a:off x="4648200" y="2487485"/>
            <a:ext cx="3810000" cy="3836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Enter Slide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t>Confidential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t>29-Nov-11</a:t>
            </a:r>
            <a:endParaRPr lang="en-US" dirty="0"/>
          </a:p>
        </p:txBody>
      </p:sp>
    </p:spTree>
    <p:extLst>
      <p:ext uri="{BB962C8B-B14F-4D97-AF65-F5344CB8AC3E}">
        <p14:creationId xmlns:p14="http://schemas.microsoft.com/office/powerpoint/2010/main" val="617115374"/>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t>Confidential</a:t>
            </a:r>
            <a:endParaRPr lang="en-US" dirty="0"/>
          </a:p>
        </p:txBody>
      </p:sp>
      <p:sp>
        <p:nvSpPr>
          <p:cNvPr id="4" name="Content Placeholder 3"/>
          <p:cNvSpPr>
            <a:spLocks noGrp="1"/>
          </p:cNvSpPr>
          <p:nvPr>
            <p:ph sz="quarter" idx="12"/>
          </p:nvPr>
        </p:nvSpPr>
        <p:spPr>
          <a:xfrm>
            <a:off x="434975" y="4270916"/>
            <a:ext cx="8262938" cy="18949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t>29-Nov-11</a:t>
            </a:r>
            <a:endParaRPr lang="en-US" dirty="0"/>
          </a:p>
        </p:txBody>
      </p:sp>
    </p:spTree>
    <p:extLst>
      <p:ext uri="{BB962C8B-B14F-4D97-AF65-F5344CB8AC3E}">
        <p14:creationId xmlns:p14="http://schemas.microsoft.com/office/powerpoint/2010/main" val="2042170687"/>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31996" y="381000"/>
            <a:ext cx="6554604" cy="1143000"/>
          </a:xfrm>
          <a:prstGeom prst="rect">
            <a:avLst/>
          </a:prstGeom>
          <a:noFill/>
          <a:ln>
            <a:noFill/>
          </a:ln>
          <a:scene3d>
            <a:camera prst="orthographicFront"/>
            <a:lightRig rig="threePt" dir="t"/>
          </a:scene3d>
          <a:sp3d>
            <a:bevelT w="114300" prst="artDeco"/>
          </a:sp3d>
        </p:spPr>
        <p:txBody>
          <a:bodyPr vert="horz" lIns="91440" tIns="45720" rIns="91440" bIns="45720" rtlCol="0" anchor="ctr">
            <a:normAutofit/>
          </a:bodyPr>
          <a:lstStyle/>
          <a:p>
            <a:r>
              <a:rPr lang="en-US" dirty="0" smtClean="0"/>
              <a:t>Click To Enter Title</a:t>
            </a:r>
            <a:endParaRPr lang="en-US" dirty="0"/>
          </a:p>
        </p:txBody>
      </p:sp>
      <p:sp>
        <p:nvSpPr>
          <p:cNvPr id="3" name="Text Placeholder 2"/>
          <p:cNvSpPr>
            <a:spLocks noGrp="1"/>
          </p:cNvSpPr>
          <p:nvPr>
            <p:ph type="body" idx="1"/>
          </p:nvPr>
        </p:nvSpPr>
        <p:spPr>
          <a:xfrm>
            <a:off x="957714" y="1789357"/>
            <a:ext cx="7162644" cy="45352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TextBox 62"/>
          <p:cNvSpPr txBox="1"/>
          <p:nvPr/>
        </p:nvSpPr>
        <p:spPr>
          <a:xfrm>
            <a:off x="8732452" y="6629400"/>
            <a:ext cx="335348" cy="246221"/>
          </a:xfrm>
          <a:prstGeom prst="rect">
            <a:avLst/>
          </a:prstGeom>
          <a:noFill/>
        </p:spPr>
        <p:txBody>
          <a:bodyPr wrap="none" rtlCol="0">
            <a:spAutoFit/>
          </a:bodyPr>
          <a:lstStyle/>
          <a:p>
            <a:fld id="{3878A4F5-9496-4426-9DA1-7FE70771BD73}" type="slidenum">
              <a:rPr lang="en-US" sz="1000" smtClean="0"/>
              <a:pPr/>
              <a:t>‹#›</a:t>
            </a:fld>
            <a:endParaRPr lang="en-US" sz="1000" dirty="0"/>
          </a:p>
        </p:txBody>
      </p:sp>
      <p:sp>
        <p:nvSpPr>
          <p:cNvPr id="48" name="TextBox 47"/>
          <p:cNvSpPr txBox="1"/>
          <p:nvPr/>
        </p:nvSpPr>
        <p:spPr>
          <a:xfrm>
            <a:off x="3778051" y="6629400"/>
            <a:ext cx="1691489"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 2012 Ethernet Alliance</a:t>
            </a:r>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33823" y="462507"/>
            <a:ext cx="594360" cy="5334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7"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bg2">
              <a:lumMod val="50000"/>
            </a:schemeClr>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dambrosia@ieee.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ieee802.org/3/ad_hoc/bwa/BWA_Report.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bs.ripe.net/Members/fergalc/internet-traffic-during-olympics-2012" TargetMode="External"/><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hyperlink" Target="https://labs.ripe.net/Members/fergalc/internet-traffic-after-first-round-of-euro-2012-matches/AMSIXNL.png" TargetMode="Externa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eee802.org/3/ad_hoc/bwa/public/sep11/kipp_01a_0911.pdf"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eee802.org/3/ad_hoc/bwa/public/sep11/nowell_01_0911.pdf" TargetMode="External"/><Relationship Id="rId2" Type="http://schemas.openxmlformats.org/officeDocument/2006/relationships/image" Target="../media/image7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9.png"/><Relationship Id="rId5" Type="http://schemas.microsoft.com/office/2007/relationships/hdphoto" Target="../media/hdphoto1.wdp"/><Relationship Id="rId4" Type="http://schemas.openxmlformats.org/officeDocument/2006/relationships/image" Target="../media/image78.png"/><Relationship Id="rId9"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eee802.org/1/files/public/docs2008/bb-pelissier-pfc-proposal-0508.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ieee802.org/1/files/public/docs2008/az-wadekar-dcbx-capability-exchange-discoveryprotocol-1108-v1.01.pdf" TargetMode="External"/><Relationship Id="rId4" Type="http://schemas.openxmlformats.org/officeDocument/2006/relationships/hyperlink" Target="http://www.ieee802.org/1/files/public/docs2008/az-wadekar-ets-proposal-0608-v1.01.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www.iol.unh.edu/"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ethernetalliance.org/wp-content/uploads/2012/05/EA_PressRelease_Interop_FINAL-050112-2.pdf" TargetMode="External"/><Relationship Id="rId2" Type="http://schemas.openxmlformats.org/officeDocument/2006/relationships/hyperlink" Target="http://www.ethernetalliance.org/wp-content/uploads/2012/02/EA_OFC12_press-release.pdf" TargetMode="External"/><Relationship Id="rId1" Type="http://schemas.openxmlformats.org/officeDocument/2006/relationships/slideLayout" Target="../slideLayouts/slideLayout12.xml"/><Relationship Id="rId4" Type="http://schemas.openxmlformats.org/officeDocument/2006/relationships/image" Target="../media/image99.jpeg"/></Relationships>
</file>

<file path=ppt/slides/_rels/slide4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www.ethernetalliance.org/wp-content/uploads/2012/10/EA_Terafabric_media-alert_FINAL_101712.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us.linkedin.com/company/ethernet-alliance" TargetMode="External"/><Relationship Id="rId2" Type="http://schemas.openxmlformats.org/officeDocument/2006/relationships/hyperlink" Target="http://www.ethernetalliance.org/" TargetMode="External"/><Relationship Id="rId1" Type="http://schemas.openxmlformats.org/officeDocument/2006/relationships/slideLayout" Target="../slideLayouts/slideLayout2.xml"/><Relationship Id="rId6" Type="http://schemas.openxmlformats.org/officeDocument/2006/relationships/hyperlink" Target="mailto:Chair@ethernetalliance.org" TargetMode="External"/><Relationship Id="rId5" Type="http://schemas.openxmlformats.org/officeDocument/2006/relationships/hyperlink" Target="mailto:morgan@ethernetalliance.org" TargetMode="External"/><Relationship Id="rId4" Type="http://schemas.openxmlformats.org/officeDocument/2006/relationships/hyperlink" Target="https://www.facebook.com/pages/Ethernet-Alliance/1753172292334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eee802.org/3/ad_hoc/bwa/public/sep11/nowell_01_0911.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ieee802.org/3/ad_hoc/bwa/public/jun11/bach_01a_0611.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eee802.org/3/ad_hoc/bwa/public/jun11/bach_01a_0611.pdf" TargetMode="Externa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hyperlink" Target="http://www.ieee802.org/3/ad_hoc/bwa/public/sep11/nowell_01_0911.pdf" TargetMode="External"/><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41" Type="http://schemas.openxmlformats.org/officeDocument/2006/relationships/image" Target="../media/image49.png"/><Relationship Id="rId54"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1.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png"/><Relationship Id="rId52" Type="http://schemas.openxmlformats.org/officeDocument/2006/relationships/image" Target="../media/image60.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8" Type="http://schemas.openxmlformats.org/officeDocument/2006/relationships/image" Target="../media/image16.png"/><Relationship Id="rId51"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3000">
              <a:srgbClr val="7FB2D9"/>
            </a:gs>
            <a:gs pos="20000">
              <a:schemeClr val="bg2">
                <a:shade val="94000"/>
                <a:satMod val="114000"/>
                <a:lumMod val="96000"/>
                <a:alpha val="0"/>
              </a:schemeClr>
            </a:gs>
            <a:gs pos="74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911" y="2087360"/>
            <a:ext cx="8263890" cy="1702160"/>
          </a:xfrm>
        </p:spPr>
        <p:txBody>
          <a:bodyPr>
            <a:noAutofit/>
          </a:bodyPr>
          <a:lstStyle/>
          <a:p>
            <a:pPr algn="l"/>
            <a:r>
              <a:rPr lang="en-US" dirty="0" smtClean="0"/>
              <a:t>LISA ’12: </a:t>
            </a:r>
            <a:br>
              <a:rPr lang="en-US" dirty="0" smtClean="0"/>
            </a:br>
            <a:r>
              <a:rPr lang="en-US" dirty="0" smtClean="0"/>
              <a:t>The Evolution </a:t>
            </a:r>
            <a:br>
              <a:rPr lang="en-US" dirty="0" smtClean="0"/>
            </a:br>
            <a:r>
              <a:rPr lang="en-US" dirty="0" smtClean="0"/>
              <a:t>of Ethernet</a:t>
            </a:r>
            <a:br>
              <a:rPr lang="en-US" dirty="0" smtClean="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947" y="1747881"/>
            <a:ext cx="3819525" cy="2119026"/>
          </a:xfrm>
          <a:prstGeom prst="rect">
            <a:avLst/>
          </a:prstGeom>
        </p:spPr>
      </p:pic>
      <p:sp>
        <p:nvSpPr>
          <p:cNvPr id="5" name="Subtitle 2"/>
          <p:cNvSpPr>
            <a:spLocks noGrp="1"/>
          </p:cNvSpPr>
          <p:nvPr/>
        </p:nvSpPr>
        <p:spPr>
          <a:xfrm>
            <a:off x="381000" y="4641878"/>
            <a:ext cx="4114799" cy="126062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SzPct val="76000"/>
              <a:buFont typeface="Wingdings" pitchFamily="2" charset="2"/>
              <a:buNone/>
              <a:defRPr sz="1800" kern="1200">
                <a:solidFill>
                  <a:schemeClr val="accent2">
                    <a:lumMod val="50000"/>
                  </a:schemeClr>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pitchFamily="2"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lnSpc>
                <a:spcPct val="80000"/>
              </a:lnSpc>
            </a:pPr>
            <a:r>
              <a:rPr lang="en-US" dirty="0" smtClean="0">
                <a:solidFill>
                  <a:srgbClr val="006699"/>
                </a:solidFill>
                <a:latin typeface="Verdana" pitchFamily="34" charset="0"/>
              </a:rPr>
              <a:t>John D’Ambrosia</a:t>
            </a:r>
          </a:p>
          <a:p>
            <a:pPr algn="ctr">
              <a:lnSpc>
                <a:spcPct val="80000"/>
              </a:lnSpc>
            </a:pPr>
            <a:r>
              <a:rPr lang="en-US" dirty="0" smtClean="0">
                <a:solidFill>
                  <a:srgbClr val="006699"/>
                </a:solidFill>
                <a:latin typeface="Verdana" pitchFamily="34" charset="0"/>
              </a:rPr>
              <a:t>Chairman, Ethernet Alliance</a:t>
            </a:r>
          </a:p>
          <a:p>
            <a:pPr algn="ctr">
              <a:lnSpc>
                <a:spcPct val="80000"/>
              </a:lnSpc>
            </a:pPr>
            <a:r>
              <a:rPr lang="en-US" dirty="0" smtClean="0">
                <a:solidFill>
                  <a:srgbClr val="006699"/>
                </a:solidFill>
                <a:latin typeface="Verdana" pitchFamily="34" charset="0"/>
              </a:rPr>
              <a:t> (Dell)</a:t>
            </a:r>
          </a:p>
          <a:p>
            <a:pPr algn="ctr">
              <a:lnSpc>
                <a:spcPct val="80000"/>
              </a:lnSpc>
            </a:pPr>
            <a:r>
              <a:rPr lang="en-US" dirty="0" smtClean="0">
                <a:solidFill>
                  <a:srgbClr val="006699"/>
                </a:solidFill>
                <a:latin typeface="Verdana" pitchFamily="34" charset="0"/>
                <a:hlinkClick r:id="rId4"/>
              </a:rPr>
              <a:t>jdambrosia@ieee.org</a:t>
            </a:r>
            <a:r>
              <a:rPr lang="en-US" dirty="0" smtClean="0">
                <a:solidFill>
                  <a:srgbClr val="006699"/>
                </a:solidFill>
                <a:latin typeface="Verdana" pitchFamily="34" charset="0"/>
              </a:rPr>
              <a:t> </a:t>
            </a:r>
            <a:endParaRPr lang="en-US" dirty="0"/>
          </a:p>
        </p:txBody>
      </p:sp>
      <p:sp>
        <p:nvSpPr>
          <p:cNvPr id="6" name="Subtitle 2"/>
          <p:cNvSpPr txBox="1">
            <a:spLocks/>
          </p:cNvSpPr>
          <p:nvPr/>
        </p:nvSpPr>
        <p:spPr>
          <a:xfrm>
            <a:off x="4648200" y="4650877"/>
            <a:ext cx="4114799" cy="126062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20000"/>
              </a:spcBef>
              <a:spcAft>
                <a:spcPts val="0"/>
              </a:spcAft>
              <a:buClr>
                <a:schemeClr val="accent1"/>
              </a:buClr>
              <a:buSzPct val="76000"/>
              <a:buFont typeface="Wingdings" pitchFamily="2" charset="2"/>
              <a:buNone/>
              <a:tabLst/>
              <a:defRPr/>
            </a:pPr>
            <a:r>
              <a:rPr kumimoji="0" lang="en-US" sz="1800" b="0" i="0" u="none" strike="noStrike" kern="1200" cap="none" spc="0" normalizeH="0" baseline="0" noProof="0" dirty="0" smtClean="0">
                <a:ln>
                  <a:noFill/>
                </a:ln>
                <a:solidFill>
                  <a:srgbClr val="006699"/>
                </a:solidFill>
                <a:effectLst/>
                <a:uLnTx/>
                <a:uFillTx/>
                <a:latin typeface="Verdana" pitchFamily="34" charset="0"/>
                <a:ea typeface="+mn-ea"/>
                <a:cs typeface="+mn-cs"/>
              </a:rPr>
              <a:t>Chauncey Schwartz</a:t>
            </a:r>
          </a:p>
          <a:p>
            <a:pPr marL="0" marR="0" lvl="0" indent="0" algn="ctr" defTabSz="914400" rtl="0" eaLnBrk="1" fontAlgn="auto" latinLnBrk="0" hangingPunct="1">
              <a:lnSpc>
                <a:spcPct val="80000"/>
              </a:lnSpc>
              <a:spcBef>
                <a:spcPct val="20000"/>
              </a:spcBef>
              <a:spcAft>
                <a:spcPts val="0"/>
              </a:spcAft>
              <a:buClr>
                <a:schemeClr val="accent1"/>
              </a:buClr>
              <a:buSzPct val="76000"/>
              <a:buFont typeface="Wingdings" pitchFamily="2" charset="2"/>
              <a:buNone/>
              <a:tabLst/>
              <a:defRPr/>
            </a:pPr>
            <a:r>
              <a:rPr lang="en-US" dirty="0" smtClean="0">
                <a:solidFill>
                  <a:srgbClr val="006699"/>
                </a:solidFill>
                <a:latin typeface="Verdana" pitchFamily="34" charset="0"/>
              </a:rPr>
              <a:t>Marketing Chair, </a:t>
            </a:r>
            <a:r>
              <a:rPr kumimoji="0" lang="en-US" sz="1800" b="0" i="0" u="none" strike="noStrike" kern="1200" cap="none" spc="0" normalizeH="0" baseline="0" noProof="0" dirty="0" smtClean="0">
                <a:ln>
                  <a:noFill/>
                </a:ln>
                <a:solidFill>
                  <a:srgbClr val="006699"/>
                </a:solidFill>
                <a:effectLst/>
                <a:uLnTx/>
                <a:uFillTx/>
                <a:latin typeface="Verdana" pitchFamily="34" charset="0"/>
                <a:ea typeface="+mn-ea"/>
                <a:cs typeface="+mn-cs"/>
              </a:rPr>
              <a:t>Ethernet Alliance</a:t>
            </a:r>
          </a:p>
          <a:p>
            <a:pPr marL="0" marR="0" lvl="0" indent="0" algn="ctr" defTabSz="914400" rtl="0" eaLnBrk="1" fontAlgn="auto" latinLnBrk="0" hangingPunct="1">
              <a:lnSpc>
                <a:spcPct val="80000"/>
              </a:lnSpc>
              <a:spcBef>
                <a:spcPct val="20000"/>
              </a:spcBef>
              <a:spcAft>
                <a:spcPts val="0"/>
              </a:spcAft>
              <a:buClr>
                <a:schemeClr val="accent1"/>
              </a:buClr>
              <a:buSzPct val="76000"/>
              <a:buFont typeface="Wingdings" pitchFamily="2" charset="2"/>
              <a:buNone/>
              <a:tabLst/>
              <a:defRPr/>
            </a:pPr>
            <a:r>
              <a:rPr kumimoji="0" lang="en-US" sz="1800" b="0" i="0" u="none" strike="noStrike" kern="1200" cap="none" spc="0" normalizeH="0" baseline="0" noProof="0" dirty="0" smtClean="0">
                <a:ln>
                  <a:noFill/>
                </a:ln>
                <a:solidFill>
                  <a:srgbClr val="006699"/>
                </a:solidFill>
                <a:effectLst/>
                <a:uLnTx/>
                <a:uFillTx/>
                <a:latin typeface="Verdana" pitchFamily="34" charset="0"/>
                <a:ea typeface="+mn-ea"/>
                <a:cs typeface="+mn-cs"/>
              </a:rPr>
              <a:t>(</a:t>
            </a:r>
            <a:r>
              <a:rPr kumimoji="0" lang="en-US" sz="1800" b="0" i="0" u="none" strike="noStrike" kern="1200" cap="none" spc="0" normalizeH="0" baseline="0" noProof="0" dirty="0" err="1" smtClean="0">
                <a:ln>
                  <a:noFill/>
                </a:ln>
                <a:solidFill>
                  <a:srgbClr val="006699"/>
                </a:solidFill>
                <a:effectLst/>
                <a:uLnTx/>
                <a:uFillTx/>
                <a:latin typeface="Verdana" pitchFamily="34" charset="0"/>
                <a:ea typeface="+mn-ea"/>
                <a:cs typeface="+mn-cs"/>
              </a:rPr>
              <a:t>QLogic</a:t>
            </a:r>
            <a:r>
              <a:rPr kumimoji="0" lang="en-US" sz="1800" b="0" i="0" u="none" strike="noStrike" kern="1200" cap="none" spc="0" normalizeH="0" baseline="0" noProof="0" dirty="0" smtClean="0">
                <a:ln>
                  <a:noFill/>
                </a:ln>
                <a:solidFill>
                  <a:srgbClr val="006699"/>
                </a:solidFill>
                <a:effectLst/>
                <a:uLnTx/>
                <a:uFillTx/>
                <a:latin typeface="Verdana" pitchFamily="34" charset="0"/>
                <a:ea typeface="+mn-ea"/>
                <a:cs typeface="+mn-cs"/>
              </a:rPr>
              <a:t>)</a:t>
            </a:r>
          </a:p>
          <a:p>
            <a:pPr lvl="0" algn="ctr">
              <a:lnSpc>
                <a:spcPct val="80000"/>
              </a:lnSpc>
              <a:spcBef>
                <a:spcPct val="20000"/>
              </a:spcBef>
              <a:buClr>
                <a:schemeClr val="accent1"/>
              </a:buClr>
              <a:buSzPct val="76000"/>
              <a:defRPr/>
            </a:pPr>
            <a:r>
              <a:rPr lang="en-US" dirty="0">
                <a:solidFill>
                  <a:srgbClr val="006699"/>
                </a:solidFill>
                <a:latin typeface="Verdana" pitchFamily="34" charset="0"/>
              </a:rPr>
              <a:t>chauncey.schwartz@qlogic.com </a:t>
            </a:r>
            <a:endParaRPr kumimoji="0" lang="en-US" sz="18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extLst>
      <p:ext uri="{BB962C8B-B14F-4D97-AF65-F5344CB8AC3E}">
        <p14:creationId xmlns:p14="http://schemas.microsoft.com/office/powerpoint/2010/main" val="636622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ounded Rectangle 2"/>
          <p:cNvSpPr/>
          <p:nvPr/>
        </p:nvSpPr>
        <p:spPr>
          <a:xfrm>
            <a:off x="624114" y="4020457"/>
            <a:ext cx="7982857" cy="2365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Metcalfe’s Law</a:t>
            </a:r>
            <a:endParaRPr lang="en-US" dirty="0"/>
          </a:p>
        </p:txBody>
      </p:sp>
      <p:sp>
        <p:nvSpPr>
          <p:cNvPr id="30" name="Content Placeholder 29"/>
          <p:cNvSpPr>
            <a:spLocks noGrp="1"/>
          </p:cNvSpPr>
          <p:nvPr>
            <p:ph idx="1"/>
          </p:nvPr>
        </p:nvSpPr>
        <p:spPr>
          <a:xfrm>
            <a:off x="838200" y="1219200"/>
            <a:ext cx="7043057" cy="1973943"/>
          </a:xfrm>
        </p:spPr>
        <p:txBody>
          <a:bodyPr>
            <a:normAutofit/>
          </a:bodyPr>
          <a:lstStyle/>
          <a:p>
            <a:pPr marL="68580" indent="0">
              <a:spcBef>
                <a:spcPts val="0"/>
              </a:spcBef>
              <a:buNone/>
            </a:pPr>
            <a:r>
              <a:rPr lang="en-US" sz="2800" dirty="0" smtClean="0"/>
              <a:t>The value of a telecommunications network is proportional to the square of the number of connected users of the system</a:t>
            </a:r>
            <a:endParaRPr lang="en-US" sz="2800" dirty="0"/>
          </a:p>
        </p:txBody>
      </p:sp>
      <p:sp>
        <p:nvSpPr>
          <p:cNvPr id="7" name="Content Placeholder 32"/>
          <p:cNvSpPr txBox="1">
            <a:spLocks/>
          </p:cNvSpPr>
          <p:nvPr/>
        </p:nvSpPr>
        <p:spPr>
          <a:xfrm>
            <a:off x="4744534" y="4185063"/>
            <a:ext cx="3680932" cy="1978411"/>
          </a:xfrm>
          <a:prstGeom prst="rect">
            <a:avLst/>
          </a:prstGeom>
          <a:solidFill>
            <a:schemeClr val="accent1">
              <a:lumMod val="20000"/>
              <a:lumOff val="80000"/>
            </a:schemeClr>
          </a:solidFill>
          <a:scene3d>
            <a:camera prst="orthographicFront"/>
            <a:lightRig rig="threePt" dir="t"/>
          </a:scene3d>
          <a:sp3d>
            <a:bevelT w="114300" prst="artDeco"/>
          </a:sp3d>
        </p:spPr>
        <p:txBody>
          <a:bodyPr vert="horz" lIns="91440" tIns="45720" rIns="91440" bIns="45720" rtlCol="0" anchor="t">
            <a:norm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bg2">
                    <a:lumMod val="50000"/>
                  </a:schemeClr>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pitchFamily="2" charset="2"/>
              <a:buNone/>
            </a:pPr>
            <a:r>
              <a:rPr lang="en-US" u="sng" dirty="0" smtClean="0"/>
              <a:t>Challenges</a:t>
            </a:r>
          </a:p>
          <a:p>
            <a:pPr marL="68580" indent="0" algn="ctr">
              <a:buFont typeface="Wingdings" pitchFamily="2" charset="2"/>
              <a:buNone/>
            </a:pPr>
            <a:r>
              <a:rPr lang="en-US" dirty="0" smtClean="0"/>
              <a:t>Developing it</a:t>
            </a:r>
          </a:p>
          <a:p>
            <a:pPr marL="68580" indent="0" algn="ctr">
              <a:buFont typeface="Wingdings" pitchFamily="2" charset="2"/>
              <a:buNone/>
            </a:pPr>
            <a:r>
              <a:rPr lang="en-US" dirty="0" smtClean="0"/>
              <a:t>Deploying it</a:t>
            </a:r>
          </a:p>
          <a:p>
            <a:pPr marL="68580" indent="0" algn="ctr">
              <a:buFont typeface="Wingdings" pitchFamily="2" charset="2"/>
              <a:buNone/>
            </a:pPr>
            <a:r>
              <a:rPr lang="en-US" dirty="0" smtClean="0"/>
              <a:t>Managing it</a:t>
            </a:r>
          </a:p>
        </p:txBody>
      </p:sp>
      <p:sp>
        <p:nvSpPr>
          <p:cNvPr id="8" name="Content Placeholder 32"/>
          <p:cNvSpPr txBox="1">
            <a:spLocks/>
          </p:cNvSpPr>
          <p:nvPr/>
        </p:nvSpPr>
        <p:spPr>
          <a:xfrm>
            <a:off x="789392" y="4185062"/>
            <a:ext cx="3680932" cy="1978411"/>
          </a:xfrm>
          <a:prstGeom prst="rect">
            <a:avLst/>
          </a:prstGeom>
          <a:solidFill>
            <a:schemeClr val="accent1">
              <a:lumMod val="20000"/>
              <a:lumOff val="80000"/>
            </a:schemeClr>
          </a:solidFill>
          <a:scene3d>
            <a:camera prst="orthographicFront"/>
            <a:lightRig rig="threePt" dir="t"/>
          </a:scene3d>
          <a:sp3d>
            <a:bevelT w="114300" prst="artDeco"/>
          </a:sp3d>
        </p:spPr>
        <p:txBody>
          <a:bodyPr vert="horz" lIns="91440" tIns="45720" rIns="91440" bIns="45720" rtlCol="0" anchor="t">
            <a:norm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bg2">
                    <a:lumMod val="50000"/>
                  </a:schemeClr>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pitchFamily="2" charset="2"/>
              <a:buNone/>
            </a:pPr>
            <a:r>
              <a:rPr lang="en-US" u="sng" dirty="0" smtClean="0"/>
              <a:t>Benefits</a:t>
            </a:r>
          </a:p>
          <a:p>
            <a:pPr marL="68580" indent="0" algn="ctr">
              <a:buFont typeface="Wingdings" pitchFamily="2" charset="2"/>
              <a:buNone/>
            </a:pPr>
            <a:r>
              <a:rPr lang="en-US" dirty="0" smtClean="0"/>
              <a:t>Any where</a:t>
            </a:r>
          </a:p>
          <a:p>
            <a:pPr marL="68580" indent="0" algn="ctr">
              <a:buFont typeface="Wingdings" pitchFamily="2" charset="2"/>
              <a:buNone/>
            </a:pPr>
            <a:r>
              <a:rPr lang="en-US" dirty="0" smtClean="0"/>
              <a:t>Any time</a:t>
            </a:r>
          </a:p>
          <a:p>
            <a:pPr marL="68580" indent="0" algn="ctr">
              <a:buFont typeface="Wingdings" pitchFamily="2" charset="2"/>
              <a:buNone/>
            </a:pPr>
            <a:r>
              <a:rPr lang="en-US" dirty="0" smtClean="0"/>
              <a:t>Any way</a:t>
            </a:r>
          </a:p>
        </p:txBody>
      </p:sp>
      <p:sp>
        <p:nvSpPr>
          <p:cNvPr id="4" name="TextBox 3"/>
          <p:cNvSpPr txBox="1"/>
          <p:nvPr/>
        </p:nvSpPr>
        <p:spPr>
          <a:xfrm>
            <a:off x="2873827" y="3367314"/>
            <a:ext cx="3454400" cy="646331"/>
          </a:xfrm>
          <a:prstGeom prst="rect">
            <a:avLst/>
          </a:prstGeom>
          <a:noFill/>
        </p:spPr>
        <p:txBody>
          <a:bodyPr wrap="square" rtlCol="0">
            <a:spAutoFit/>
          </a:bodyPr>
          <a:lstStyle/>
          <a:p>
            <a:pPr algn="ctr"/>
            <a:r>
              <a:rPr lang="en-US" sz="3600" b="1" dirty="0" smtClean="0">
                <a:solidFill>
                  <a:schemeClr val="bg2">
                    <a:lumMod val="50000"/>
                  </a:schemeClr>
                </a:solidFill>
              </a:rPr>
              <a:t>Ethernet</a:t>
            </a:r>
            <a:endParaRPr lang="en-US" sz="3600" b="1" dirty="0">
              <a:solidFill>
                <a:schemeClr val="bg2">
                  <a:lumMod val="50000"/>
                </a:schemeClr>
              </a:solidFill>
            </a:endParaRPr>
          </a:p>
        </p:txBody>
      </p:sp>
    </p:spTree>
    <p:extLst>
      <p:ext uri="{BB962C8B-B14F-4D97-AF65-F5344CB8AC3E}">
        <p14:creationId xmlns:p14="http://schemas.microsoft.com/office/powerpoint/2010/main" val="82371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360" y="333214"/>
            <a:ext cx="8251431" cy="6190083"/>
          </a:xfrm>
          <a:prstGeom prst="rect">
            <a:avLst/>
          </a:prstGeom>
        </p:spPr>
      </p:pic>
      <p:sp>
        <p:nvSpPr>
          <p:cNvPr id="4" name="Rectangle 3"/>
          <p:cNvSpPr/>
          <p:nvPr/>
        </p:nvSpPr>
        <p:spPr>
          <a:xfrm>
            <a:off x="1743559" y="460121"/>
            <a:ext cx="6814458" cy="2800767"/>
          </a:xfrm>
          <a:prstGeom prst="rect">
            <a:avLst/>
          </a:prstGeom>
          <a:noFill/>
        </p:spPr>
        <p:txBody>
          <a:bodyPr wrap="square">
            <a:spAutoFit/>
          </a:bodyPr>
          <a:lstStyle/>
          <a:p>
            <a:pPr algn="r"/>
            <a:r>
              <a:rPr lang="en-US" sz="4400" b="1" dirty="0" smtClean="0">
                <a:solidFill>
                  <a:schemeClr val="bg1"/>
                </a:solidFill>
              </a:rPr>
              <a:t>The World is Your Network And</a:t>
            </a:r>
          </a:p>
          <a:p>
            <a:pPr algn="r"/>
            <a:r>
              <a:rPr lang="en-US" sz="4400" b="1" dirty="0" smtClean="0">
                <a:solidFill>
                  <a:schemeClr val="bg1"/>
                </a:solidFill>
              </a:rPr>
              <a:t>Ethernet</a:t>
            </a:r>
            <a:br>
              <a:rPr lang="en-US" sz="4400" b="1" dirty="0" smtClean="0">
                <a:solidFill>
                  <a:schemeClr val="bg1"/>
                </a:solidFill>
              </a:rPr>
            </a:br>
            <a:r>
              <a:rPr lang="en-US" sz="4400" b="1" dirty="0" smtClean="0">
                <a:solidFill>
                  <a:schemeClr val="bg1"/>
                </a:solidFill>
              </a:rPr>
              <a:t>Connects It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8" r="35542" b="30000"/>
          <a:stretch/>
        </p:blipFill>
        <p:spPr>
          <a:xfrm>
            <a:off x="448597" y="333214"/>
            <a:ext cx="523875" cy="533400"/>
          </a:xfrm>
          <a:prstGeom prst="rect">
            <a:avLst/>
          </a:prstGeom>
        </p:spPr>
      </p:pic>
    </p:spTree>
    <p:extLst>
      <p:ext uri="{BB962C8B-B14F-4D97-AF65-F5344CB8AC3E}">
        <p14:creationId xmlns:p14="http://schemas.microsoft.com/office/powerpoint/2010/main" val="179213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228" y="1242787"/>
            <a:ext cx="7772400" cy="774700"/>
          </a:xfrm>
        </p:spPr>
        <p:txBody>
          <a:bodyPr>
            <a:normAutofit/>
          </a:bodyPr>
          <a:lstStyle/>
          <a:p>
            <a:r>
              <a:rPr lang="en-US" dirty="0" smtClean="0"/>
              <a:t>Building your network</a:t>
            </a:r>
            <a:endParaRPr lang="en-US" dirty="0"/>
          </a:p>
        </p:txBody>
      </p:sp>
      <p:sp>
        <p:nvSpPr>
          <p:cNvPr id="5" name="Text Placeholder 4"/>
          <p:cNvSpPr>
            <a:spLocks noGrp="1"/>
          </p:cNvSpPr>
          <p:nvPr>
            <p:ph type="body" idx="1"/>
          </p:nvPr>
        </p:nvSpPr>
        <p:spPr>
          <a:xfrm>
            <a:off x="838428" y="3062515"/>
            <a:ext cx="3153001" cy="1117599"/>
          </a:xfrm>
        </p:spPr>
        <p:txBody>
          <a:bodyPr/>
          <a:lstStyle/>
          <a:p>
            <a:r>
              <a:rPr lang="en-US" sz="2800" dirty="0" smtClean="0"/>
              <a:t>Ethernet’s Building Blocks</a:t>
            </a:r>
            <a:endParaRPr lang="en-US" sz="2800" dirty="0"/>
          </a:p>
        </p:txBody>
      </p:sp>
      <p:pic>
        <p:nvPicPr>
          <p:cNvPr id="7" name="Picture 3"/>
          <p:cNvPicPr>
            <a:picLocks noChangeAspect="1" noChangeArrowheads="1"/>
          </p:cNvPicPr>
          <p:nvPr/>
        </p:nvPicPr>
        <p:blipFill>
          <a:blip r:embed="rId2" cstate="print"/>
          <a:srcRect/>
          <a:stretch>
            <a:fillRect/>
          </a:stretch>
        </p:blipFill>
        <p:spPr bwMode="auto">
          <a:xfrm>
            <a:off x="5267326" y="1967946"/>
            <a:ext cx="2957513" cy="4144836"/>
          </a:xfrm>
          <a:prstGeom prst="rect">
            <a:avLst/>
          </a:prstGeom>
          <a:noFill/>
          <a:ln w="9525">
            <a:noFill/>
            <a:miter lim="800000"/>
            <a:headEnd/>
            <a:tailEnd/>
          </a:ln>
          <a:effectLst/>
        </p:spPr>
      </p:pic>
    </p:spTree>
    <p:extLst>
      <p:ext uri="{BB962C8B-B14F-4D97-AF65-F5344CB8AC3E}">
        <p14:creationId xmlns:p14="http://schemas.microsoft.com/office/powerpoint/2010/main" val="19112226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0"/>
          </p:nvPr>
        </p:nvPicPr>
        <p:blipFill rotWithShape="1">
          <a:blip r:embed="rId2" cstate="print">
            <a:extLst>
              <a:ext uri="{28A0092B-C50C-407E-A947-70E740481C1C}">
                <a14:useLocalDpi xmlns:a14="http://schemas.microsoft.com/office/drawing/2010/main" val="0"/>
              </a:ext>
            </a:extLst>
          </a:blip>
          <a:srcRect l="39580" r="15255"/>
          <a:stretch/>
        </p:blipFill>
        <p:spPr>
          <a:xfrm>
            <a:off x="5297849" y="1160308"/>
            <a:ext cx="3007965" cy="4994953"/>
          </a:xfrm>
        </p:spPr>
      </p:pic>
      <p:sp>
        <p:nvSpPr>
          <p:cNvPr id="8" name="Content Placeholder 7"/>
          <p:cNvSpPr>
            <a:spLocks noGrp="1"/>
          </p:cNvSpPr>
          <p:nvPr>
            <p:ph sz="half" idx="11"/>
          </p:nvPr>
        </p:nvSpPr>
        <p:spPr>
          <a:xfrm>
            <a:off x="609600" y="1237785"/>
            <a:ext cx="4673600" cy="4646547"/>
          </a:xfrm>
        </p:spPr>
        <p:txBody>
          <a:bodyPr>
            <a:normAutofit lnSpcReduction="10000"/>
          </a:bodyPr>
          <a:lstStyle/>
          <a:p>
            <a:r>
              <a:rPr lang="en-US" sz="3200" dirty="0" smtClean="0">
                <a:solidFill>
                  <a:schemeClr val="accent1">
                    <a:lumMod val="75000"/>
                  </a:schemeClr>
                </a:solidFill>
              </a:rPr>
              <a:t>Network Concerns? </a:t>
            </a:r>
          </a:p>
          <a:p>
            <a:pPr lvl="1"/>
            <a:r>
              <a:rPr lang="en-US" sz="3000" dirty="0" smtClean="0">
                <a:solidFill>
                  <a:schemeClr val="accent1">
                    <a:lumMod val="75000"/>
                  </a:schemeClr>
                </a:solidFill>
              </a:rPr>
              <a:t>Enterprise?</a:t>
            </a:r>
          </a:p>
          <a:p>
            <a:pPr lvl="1"/>
            <a:r>
              <a:rPr lang="en-US" sz="3000" dirty="0" smtClean="0">
                <a:solidFill>
                  <a:schemeClr val="accent1">
                    <a:lumMod val="75000"/>
                  </a:schemeClr>
                </a:solidFill>
              </a:rPr>
              <a:t>Data Center?</a:t>
            </a:r>
          </a:p>
          <a:p>
            <a:pPr lvl="1"/>
            <a:r>
              <a:rPr lang="en-US" sz="3000" dirty="0" smtClean="0">
                <a:solidFill>
                  <a:schemeClr val="accent1">
                    <a:lumMod val="75000"/>
                  </a:schemeClr>
                </a:solidFill>
              </a:rPr>
              <a:t>Metro?</a:t>
            </a:r>
          </a:p>
          <a:p>
            <a:pPr lvl="1"/>
            <a:r>
              <a:rPr lang="en-US" sz="3000" dirty="0" smtClean="0">
                <a:solidFill>
                  <a:schemeClr val="accent1">
                    <a:lumMod val="75000"/>
                  </a:schemeClr>
                </a:solidFill>
              </a:rPr>
              <a:t>Carrier?</a:t>
            </a:r>
          </a:p>
          <a:p>
            <a:pPr lvl="1"/>
            <a:r>
              <a:rPr lang="en-US" sz="3000" dirty="0" smtClean="0">
                <a:solidFill>
                  <a:schemeClr val="accent1">
                    <a:lumMod val="75000"/>
                  </a:schemeClr>
                </a:solidFill>
              </a:rPr>
              <a:t>Wireless?</a:t>
            </a:r>
          </a:p>
          <a:p>
            <a:pPr lvl="1"/>
            <a:r>
              <a:rPr lang="en-US" sz="3000" dirty="0" smtClean="0">
                <a:solidFill>
                  <a:schemeClr val="accent1">
                    <a:lumMod val="75000"/>
                  </a:schemeClr>
                </a:solidFill>
              </a:rPr>
              <a:t>Wi-Fi?</a:t>
            </a:r>
          </a:p>
          <a:p>
            <a:pPr lvl="1"/>
            <a:r>
              <a:rPr lang="en-US" sz="3000" dirty="0" smtClean="0">
                <a:solidFill>
                  <a:schemeClr val="accent1">
                    <a:lumMod val="75000"/>
                  </a:schemeClr>
                </a:solidFill>
              </a:rPr>
              <a:t>Automotive?</a:t>
            </a:r>
          </a:p>
          <a:p>
            <a:pPr lvl="1"/>
            <a:endParaRPr lang="en-US" sz="3000" dirty="0">
              <a:solidFill>
                <a:schemeClr val="accent1">
                  <a:lumMod val="75000"/>
                </a:schemeClr>
              </a:solidFill>
            </a:endParaRPr>
          </a:p>
          <a:p>
            <a:r>
              <a:rPr lang="en-US" sz="3200" dirty="0" smtClean="0">
                <a:solidFill>
                  <a:schemeClr val="accent1">
                    <a:lumMod val="75000"/>
                  </a:schemeClr>
                </a:solidFill>
              </a:rPr>
              <a:t>Ethernet is everywhere!</a:t>
            </a:r>
          </a:p>
          <a:p>
            <a:endParaRPr lang="en-US" sz="3200" dirty="0">
              <a:solidFill>
                <a:schemeClr val="accent1">
                  <a:lumMod val="75000"/>
                </a:schemeClr>
              </a:solidFill>
            </a:endParaRPr>
          </a:p>
          <a:p>
            <a:endParaRPr lang="en-US" sz="3200" dirty="0" smtClean="0">
              <a:solidFill>
                <a:schemeClr val="accent1">
                  <a:lumMod val="75000"/>
                </a:schemeClr>
              </a:solidFill>
            </a:endParaRPr>
          </a:p>
          <a:p>
            <a:endParaRPr lang="en-US" sz="3200" dirty="0">
              <a:solidFill>
                <a:schemeClr val="accent1">
                  <a:lumMod val="75000"/>
                </a:schemeClr>
              </a:solidFill>
            </a:endParaRPr>
          </a:p>
        </p:txBody>
      </p:sp>
      <p:sp>
        <p:nvSpPr>
          <p:cNvPr id="2" name="Title 1"/>
          <p:cNvSpPr>
            <a:spLocks noGrp="1"/>
          </p:cNvSpPr>
          <p:nvPr>
            <p:ph type="title"/>
          </p:nvPr>
        </p:nvSpPr>
        <p:spPr>
          <a:xfrm>
            <a:off x="425904" y="400050"/>
            <a:ext cx="8239126" cy="715072"/>
          </a:xfrm>
        </p:spPr>
        <p:txBody>
          <a:bodyPr>
            <a:normAutofit/>
          </a:bodyPr>
          <a:lstStyle/>
          <a:p>
            <a:r>
              <a:rPr lang="en-US" sz="4000" dirty="0" smtClean="0"/>
              <a:t>What’s Your Network Concern?</a:t>
            </a:r>
            <a:endParaRPr lang="en-US" sz="4000" dirty="0"/>
          </a:p>
        </p:txBody>
      </p:sp>
    </p:spTree>
    <p:extLst>
      <p:ext uri="{BB962C8B-B14F-4D97-AF65-F5344CB8AC3E}">
        <p14:creationId xmlns:p14="http://schemas.microsoft.com/office/powerpoint/2010/main" val="285843905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381000"/>
            <a:ext cx="7508930" cy="762000"/>
          </a:xfrm>
        </p:spPr>
        <p:txBody>
          <a:bodyPr>
            <a:normAutofit fontScale="90000"/>
          </a:bodyPr>
          <a:lstStyle/>
          <a:p>
            <a:r>
              <a:rPr lang="en-US" dirty="0" smtClean="0"/>
              <a:t>One Size Doesn’t Fit All Anymore </a:t>
            </a:r>
            <a:endParaRPr lang="en-US" dirty="0"/>
          </a:p>
        </p:txBody>
      </p:sp>
      <p:sp>
        <p:nvSpPr>
          <p:cNvPr id="8" name="Rectangle 3"/>
          <p:cNvSpPr>
            <a:spLocks noGrp="1"/>
          </p:cNvSpPr>
          <p:nvPr>
            <p:ph sz="half" idx="1"/>
          </p:nvPr>
        </p:nvSpPr>
        <p:spPr>
          <a:xfrm>
            <a:off x="457200" y="1280160"/>
            <a:ext cx="4075043" cy="4754880"/>
          </a:xfrm>
        </p:spPr>
        <p:txBody>
          <a:bodyPr>
            <a:normAutofit fontScale="92500"/>
          </a:bodyPr>
          <a:lstStyle/>
          <a:p>
            <a:r>
              <a:rPr lang="en-US" dirty="0" smtClean="0"/>
              <a:t>Industry challenges</a:t>
            </a:r>
          </a:p>
          <a:p>
            <a:pPr lvl="1"/>
            <a:r>
              <a:rPr lang="en-US" sz="2000" dirty="0"/>
              <a:t>Market Need</a:t>
            </a:r>
          </a:p>
          <a:p>
            <a:pPr lvl="1"/>
            <a:r>
              <a:rPr lang="en-US" sz="2000" dirty="0"/>
              <a:t>Increasing Bandwidth </a:t>
            </a:r>
          </a:p>
          <a:p>
            <a:pPr lvl="1"/>
            <a:r>
              <a:rPr lang="en-US" sz="2000" dirty="0"/>
              <a:t>Technical Feasibility</a:t>
            </a:r>
          </a:p>
          <a:p>
            <a:pPr lvl="1"/>
            <a:r>
              <a:rPr lang="en-US" sz="2000" dirty="0" smtClean="0"/>
              <a:t>Lowering Cost per bit!</a:t>
            </a:r>
          </a:p>
          <a:p>
            <a:pPr>
              <a:spcBef>
                <a:spcPts val="900"/>
              </a:spcBef>
            </a:pPr>
            <a:endParaRPr lang="en-US" sz="2000" dirty="0" smtClean="0"/>
          </a:p>
          <a:p>
            <a:pPr>
              <a:spcBef>
                <a:spcPts val="900"/>
              </a:spcBef>
            </a:pPr>
            <a:r>
              <a:rPr lang="en-US" dirty="0"/>
              <a:t>Think “</a:t>
            </a:r>
            <a:r>
              <a:rPr lang="en-US" dirty="0" smtClean="0"/>
              <a:t>Big”</a:t>
            </a:r>
            <a:endParaRPr lang="en-US" dirty="0"/>
          </a:p>
          <a:p>
            <a:pPr lvl="1">
              <a:spcBef>
                <a:spcPts val="900"/>
              </a:spcBef>
            </a:pPr>
            <a:r>
              <a:rPr lang="en-US" dirty="0" smtClean="0"/>
              <a:t>Scaling</a:t>
            </a:r>
          </a:p>
          <a:p>
            <a:pPr lvl="1">
              <a:spcBef>
                <a:spcPts val="900"/>
              </a:spcBef>
            </a:pPr>
            <a:r>
              <a:rPr lang="en-US" dirty="0" smtClean="0"/>
              <a:t>Economics of applications will dictate solutions!</a:t>
            </a:r>
          </a:p>
          <a:p>
            <a:pPr lvl="1">
              <a:spcBef>
                <a:spcPts val="900"/>
              </a:spcBef>
            </a:pPr>
            <a:r>
              <a:rPr lang="en-US" dirty="0" smtClean="0"/>
              <a:t>Connecting everyone, everywhere, all the time!</a:t>
            </a:r>
          </a:p>
        </p:txBody>
      </p:sp>
      <p:grpSp>
        <p:nvGrpSpPr>
          <p:cNvPr id="44" name="Group 43"/>
          <p:cNvGrpSpPr/>
          <p:nvPr/>
        </p:nvGrpSpPr>
        <p:grpSpPr>
          <a:xfrm>
            <a:off x="4446579" y="1282677"/>
            <a:ext cx="4087812" cy="3886200"/>
            <a:chOff x="4565117" y="1866900"/>
            <a:chExt cx="4087812" cy="3886200"/>
          </a:xfrm>
        </p:grpSpPr>
        <p:cxnSp>
          <p:nvCxnSpPr>
            <p:cNvPr id="9" name="Straight Connector 8"/>
            <p:cNvCxnSpPr/>
            <p:nvPr/>
          </p:nvCxnSpPr>
          <p:spPr>
            <a:xfrm>
              <a:off x="5252504" y="5253038"/>
              <a:ext cx="3257550" cy="1587"/>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3603092" y="3606800"/>
              <a:ext cx="3392488" cy="1587"/>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52504" y="4414838"/>
              <a:ext cx="3257550" cy="1587"/>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252504" y="3589338"/>
              <a:ext cx="3257550" cy="1587"/>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52504" y="2763838"/>
              <a:ext cx="3257550" cy="1587"/>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252504" y="1938338"/>
              <a:ext cx="3257550" cy="1587"/>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a:off x="4252379" y="3616325"/>
              <a:ext cx="3367088" cy="1588"/>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4887379" y="3616325"/>
              <a:ext cx="3367088" cy="1588"/>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a:off x="5535079" y="3616325"/>
              <a:ext cx="3367088" cy="1588"/>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a:off x="6176429" y="3616325"/>
              <a:ext cx="3367088" cy="1588"/>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a:off x="6824129" y="3616325"/>
              <a:ext cx="3367088" cy="1588"/>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50"/>
            <p:cNvSpPr txBox="1">
              <a:spLocks noChangeArrowheads="1"/>
            </p:cNvSpPr>
            <p:nvPr/>
          </p:nvSpPr>
          <p:spPr bwMode="auto">
            <a:xfrm>
              <a:off x="5154079" y="5391150"/>
              <a:ext cx="285750" cy="133350"/>
            </a:xfrm>
            <a:prstGeom prst="rect">
              <a:avLst/>
            </a:prstGeom>
            <a:noFill/>
            <a:ln w="9525">
              <a:noFill/>
              <a:miter lim="800000"/>
              <a:headEnd/>
              <a:tailEnd/>
            </a:ln>
          </p:spPr>
          <p:txBody>
            <a:bodyPr wrap="none" lIns="0" tIns="0" rIns="0" bIns="0" anchor="ctr" anchorCtr="1">
              <a:spAutoFit/>
            </a:bodyPr>
            <a:lstStyle/>
            <a:p>
              <a:pPr algn="ctr">
                <a:lnSpc>
                  <a:spcPct val="85000"/>
                </a:lnSpc>
              </a:pPr>
              <a:r>
                <a:rPr lang="en-US" sz="1000"/>
                <a:t>1995</a:t>
              </a:r>
            </a:p>
          </p:txBody>
        </p:sp>
        <p:sp>
          <p:nvSpPr>
            <p:cNvPr id="21" name="TextBox 51"/>
            <p:cNvSpPr txBox="1">
              <a:spLocks noChangeArrowheads="1"/>
            </p:cNvSpPr>
            <p:nvPr/>
          </p:nvSpPr>
          <p:spPr bwMode="auto">
            <a:xfrm>
              <a:off x="5795429" y="5391150"/>
              <a:ext cx="285750" cy="133350"/>
            </a:xfrm>
            <a:prstGeom prst="rect">
              <a:avLst/>
            </a:prstGeom>
            <a:noFill/>
            <a:ln w="9525">
              <a:noFill/>
              <a:miter lim="800000"/>
              <a:headEnd/>
              <a:tailEnd/>
            </a:ln>
          </p:spPr>
          <p:txBody>
            <a:bodyPr wrap="none" lIns="0" tIns="0" rIns="0" bIns="0" anchor="ctr" anchorCtr="1">
              <a:spAutoFit/>
            </a:bodyPr>
            <a:lstStyle/>
            <a:p>
              <a:pPr algn="ctr">
                <a:lnSpc>
                  <a:spcPct val="85000"/>
                </a:lnSpc>
              </a:pPr>
              <a:r>
                <a:rPr lang="en-US" sz="1000"/>
                <a:t>2000</a:t>
              </a:r>
            </a:p>
          </p:txBody>
        </p:sp>
        <p:sp>
          <p:nvSpPr>
            <p:cNvPr id="22" name="TextBox 52"/>
            <p:cNvSpPr txBox="1">
              <a:spLocks noChangeArrowheads="1"/>
            </p:cNvSpPr>
            <p:nvPr/>
          </p:nvSpPr>
          <p:spPr bwMode="auto">
            <a:xfrm>
              <a:off x="6424079" y="5391150"/>
              <a:ext cx="285750" cy="133350"/>
            </a:xfrm>
            <a:prstGeom prst="rect">
              <a:avLst/>
            </a:prstGeom>
            <a:noFill/>
            <a:ln w="9525">
              <a:noFill/>
              <a:miter lim="800000"/>
              <a:headEnd/>
              <a:tailEnd/>
            </a:ln>
          </p:spPr>
          <p:txBody>
            <a:bodyPr wrap="none" lIns="0" tIns="0" rIns="0" bIns="0" anchor="ctr" anchorCtr="1">
              <a:spAutoFit/>
            </a:bodyPr>
            <a:lstStyle/>
            <a:p>
              <a:pPr algn="ctr">
                <a:lnSpc>
                  <a:spcPct val="85000"/>
                </a:lnSpc>
              </a:pPr>
              <a:r>
                <a:rPr lang="en-US" sz="1000"/>
                <a:t>2005</a:t>
              </a:r>
            </a:p>
          </p:txBody>
        </p:sp>
        <p:sp>
          <p:nvSpPr>
            <p:cNvPr id="23" name="TextBox 53"/>
            <p:cNvSpPr txBox="1">
              <a:spLocks noChangeArrowheads="1"/>
            </p:cNvSpPr>
            <p:nvPr/>
          </p:nvSpPr>
          <p:spPr bwMode="auto">
            <a:xfrm>
              <a:off x="7078129" y="5391150"/>
              <a:ext cx="285750" cy="133350"/>
            </a:xfrm>
            <a:prstGeom prst="rect">
              <a:avLst/>
            </a:prstGeom>
            <a:noFill/>
            <a:ln w="9525">
              <a:noFill/>
              <a:miter lim="800000"/>
              <a:headEnd/>
              <a:tailEnd/>
            </a:ln>
          </p:spPr>
          <p:txBody>
            <a:bodyPr wrap="none" lIns="0" tIns="0" rIns="0" bIns="0" anchor="ctr" anchorCtr="1">
              <a:spAutoFit/>
            </a:bodyPr>
            <a:lstStyle/>
            <a:p>
              <a:pPr algn="ctr">
                <a:lnSpc>
                  <a:spcPct val="85000"/>
                </a:lnSpc>
              </a:pPr>
              <a:r>
                <a:rPr lang="en-US" sz="1000"/>
                <a:t>2010</a:t>
              </a:r>
            </a:p>
          </p:txBody>
        </p:sp>
        <p:sp>
          <p:nvSpPr>
            <p:cNvPr id="24" name="TextBox 54"/>
            <p:cNvSpPr txBox="1">
              <a:spLocks noChangeArrowheads="1"/>
            </p:cNvSpPr>
            <p:nvPr/>
          </p:nvSpPr>
          <p:spPr bwMode="auto">
            <a:xfrm>
              <a:off x="7725829" y="5391150"/>
              <a:ext cx="285750" cy="133350"/>
            </a:xfrm>
            <a:prstGeom prst="rect">
              <a:avLst/>
            </a:prstGeom>
            <a:noFill/>
            <a:ln w="9525">
              <a:noFill/>
              <a:miter lim="800000"/>
              <a:headEnd/>
              <a:tailEnd/>
            </a:ln>
          </p:spPr>
          <p:txBody>
            <a:bodyPr wrap="none" lIns="0" tIns="0" rIns="0" bIns="0" anchor="ctr" anchorCtr="1">
              <a:spAutoFit/>
            </a:bodyPr>
            <a:lstStyle/>
            <a:p>
              <a:pPr algn="ctr">
                <a:lnSpc>
                  <a:spcPct val="85000"/>
                </a:lnSpc>
              </a:pPr>
              <a:r>
                <a:rPr lang="en-US" sz="1000"/>
                <a:t>2015</a:t>
              </a:r>
            </a:p>
          </p:txBody>
        </p:sp>
        <p:sp>
          <p:nvSpPr>
            <p:cNvPr id="25" name="TextBox 55"/>
            <p:cNvSpPr txBox="1">
              <a:spLocks noChangeArrowheads="1"/>
            </p:cNvSpPr>
            <p:nvPr/>
          </p:nvSpPr>
          <p:spPr bwMode="auto">
            <a:xfrm>
              <a:off x="8367179" y="5391150"/>
              <a:ext cx="285750" cy="133350"/>
            </a:xfrm>
            <a:prstGeom prst="rect">
              <a:avLst/>
            </a:prstGeom>
            <a:noFill/>
            <a:ln w="9525">
              <a:noFill/>
              <a:miter lim="800000"/>
              <a:headEnd/>
              <a:tailEnd/>
            </a:ln>
          </p:spPr>
          <p:txBody>
            <a:bodyPr wrap="none" lIns="0" tIns="0" rIns="0" bIns="0" anchor="ctr" anchorCtr="1">
              <a:spAutoFit/>
            </a:bodyPr>
            <a:lstStyle/>
            <a:p>
              <a:pPr algn="ctr">
                <a:lnSpc>
                  <a:spcPct val="85000"/>
                </a:lnSpc>
              </a:pPr>
              <a:r>
                <a:rPr lang="en-US" sz="1000"/>
                <a:t>2020</a:t>
              </a:r>
            </a:p>
          </p:txBody>
        </p:sp>
        <p:sp>
          <p:nvSpPr>
            <p:cNvPr id="26" name="TextBox 56"/>
            <p:cNvSpPr txBox="1">
              <a:spLocks noChangeArrowheads="1"/>
            </p:cNvSpPr>
            <p:nvPr/>
          </p:nvSpPr>
          <p:spPr bwMode="auto">
            <a:xfrm>
              <a:off x="4981042" y="5175250"/>
              <a:ext cx="214312" cy="133350"/>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a:t>100</a:t>
              </a:r>
            </a:p>
          </p:txBody>
        </p:sp>
        <p:sp>
          <p:nvSpPr>
            <p:cNvPr id="27" name="TextBox 57"/>
            <p:cNvSpPr txBox="1">
              <a:spLocks noChangeArrowheads="1"/>
            </p:cNvSpPr>
            <p:nvPr/>
          </p:nvSpPr>
          <p:spPr bwMode="auto">
            <a:xfrm>
              <a:off x="4873092" y="4349750"/>
              <a:ext cx="322262" cy="133350"/>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a:t>1,000</a:t>
              </a:r>
            </a:p>
          </p:txBody>
        </p:sp>
        <p:sp>
          <p:nvSpPr>
            <p:cNvPr id="28" name="TextBox 58"/>
            <p:cNvSpPr txBox="1">
              <a:spLocks noChangeArrowheads="1"/>
            </p:cNvSpPr>
            <p:nvPr/>
          </p:nvSpPr>
          <p:spPr bwMode="auto">
            <a:xfrm>
              <a:off x="4801654" y="3524250"/>
              <a:ext cx="393700" cy="133350"/>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a:t>10,000</a:t>
              </a:r>
            </a:p>
          </p:txBody>
        </p:sp>
        <p:sp>
          <p:nvSpPr>
            <p:cNvPr id="29" name="TextBox 59"/>
            <p:cNvSpPr txBox="1">
              <a:spLocks noChangeArrowheads="1"/>
            </p:cNvSpPr>
            <p:nvPr/>
          </p:nvSpPr>
          <p:spPr bwMode="auto">
            <a:xfrm>
              <a:off x="4731804" y="2698750"/>
              <a:ext cx="463550" cy="133350"/>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a:t>100,000</a:t>
              </a:r>
            </a:p>
          </p:txBody>
        </p:sp>
        <p:sp>
          <p:nvSpPr>
            <p:cNvPr id="30" name="TextBox 60"/>
            <p:cNvSpPr txBox="1">
              <a:spLocks noChangeArrowheads="1"/>
            </p:cNvSpPr>
            <p:nvPr/>
          </p:nvSpPr>
          <p:spPr bwMode="auto">
            <a:xfrm>
              <a:off x="4623854" y="1866900"/>
              <a:ext cx="571500" cy="133350"/>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a:t>1,000,000</a:t>
              </a:r>
            </a:p>
          </p:txBody>
        </p:sp>
        <p:sp>
          <p:nvSpPr>
            <p:cNvPr id="31" name="TextBox 61"/>
            <p:cNvSpPr txBox="1">
              <a:spLocks noChangeArrowheads="1"/>
            </p:cNvSpPr>
            <p:nvPr/>
          </p:nvSpPr>
          <p:spPr bwMode="auto">
            <a:xfrm rot="-5400000">
              <a:off x="4314292" y="3589338"/>
              <a:ext cx="636587" cy="134937"/>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b="1" i="1"/>
                <a:t>Rate Mb/s</a:t>
              </a:r>
            </a:p>
          </p:txBody>
        </p:sp>
        <p:sp>
          <p:nvSpPr>
            <p:cNvPr id="32" name="TextBox 62"/>
            <p:cNvSpPr txBox="1">
              <a:spLocks noChangeArrowheads="1"/>
            </p:cNvSpPr>
            <p:nvPr/>
          </p:nvSpPr>
          <p:spPr bwMode="auto">
            <a:xfrm>
              <a:off x="6746342" y="5619750"/>
              <a:ext cx="306387" cy="133350"/>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b="1" i="1"/>
                <a:t>Date</a:t>
              </a:r>
            </a:p>
          </p:txBody>
        </p:sp>
        <p:cxnSp>
          <p:nvCxnSpPr>
            <p:cNvPr id="33" name="Straight Connector 32"/>
            <p:cNvCxnSpPr/>
            <p:nvPr/>
          </p:nvCxnSpPr>
          <p:spPr>
            <a:xfrm rot="5400000" flipH="1" flipV="1">
              <a:off x="4934210" y="2305844"/>
              <a:ext cx="3286125" cy="2554288"/>
            </a:xfrm>
            <a:prstGeom prst="line">
              <a:avLst/>
            </a:prstGeom>
            <a:ln w="25400" cap="flat" cmpd="sng" algn="ctr">
              <a:solidFill>
                <a:schemeClr val="accent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293779" y="2479675"/>
              <a:ext cx="3224213" cy="2771775"/>
            </a:xfrm>
            <a:prstGeom prst="line">
              <a:avLst/>
            </a:prstGeom>
            <a:ln w="25400" cap="flat" cmpd="sng" algn="ctr">
              <a:solidFill>
                <a:schemeClr val="accent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bwMode="auto">
            <a:xfrm>
              <a:off x="5376329" y="2865438"/>
              <a:ext cx="1228725" cy="457200"/>
            </a:xfrm>
            <a:prstGeom prst="rect">
              <a:avLst/>
            </a:prstGeom>
            <a:solidFill>
              <a:schemeClr val="accent2"/>
            </a:solidFill>
            <a:ln w="9525" cap="sq">
              <a:solidFill>
                <a:schemeClr val="bg2"/>
              </a:solidFill>
              <a:miter lim="800000"/>
              <a:headEnd type="none" w="sm" len="sm"/>
              <a:tailEnd type="none" w="sm" len="sm"/>
            </a:ln>
            <a:effectLst>
              <a:outerShdw blurRad="63500" sx="102000" sy="102000" algn="ctr" rotWithShape="0">
                <a:prstClr val="black">
                  <a:alpha val="40000"/>
                </a:prstClr>
              </a:outerShdw>
            </a:effectLst>
          </p:spPr>
          <p:txBody>
            <a:bodyPr lIns="45720" rIns="45720" anchor="ctr" anchorCtr="1"/>
            <a:lstStyle/>
            <a:p>
              <a:pPr algn="ctr">
                <a:lnSpc>
                  <a:spcPct val="85000"/>
                </a:lnSpc>
                <a:defRPr/>
              </a:pPr>
              <a:r>
                <a:rPr lang="en-US" sz="1000" b="1" dirty="0">
                  <a:solidFill>
                    <a:schemeClr val="tx2"/>
                  </a:solidFill>
                  <a:latin typeface="Arial" pitchFamily="-106" charset="-52"/>
                  <a:ea typeface="ＭＳ Ｐゴシック" pitchFamily="-106" charset="-128"/>
                  <a:cs typeface="ＭＳ Ｐゴシック" pitchFamily="-106" charset="-128"/>
                </a:rPr>
                <a:t>Core Networking Doubling ≈18 </a:t>
              </a:r>
              <a:r>
                <a:rPr lang="en-US" sz="1000" b="1" dirty="0" err="1">
                  <a:solidFill>
                    <a:schemeClr val="tx2"/>
                  </a:solidFill>
                  <a:latin typeface="Arial" pitchFamily="-106" charset="-52"/>
                  <a:ea typeface="ＭＳ Ｐゴシック" pitchFamily="-106" charset="-128"/>
                  <a:cs typeface="ＭＳ Ｐゴシック" pitchFamily="-106" charset="-128"/>
                </a:rPr>
                <a:t>mos</a:t>
              </a:r>
              <a:endParaRPr lang="en-US" sz="1000" b="1" dirty="0">
                <a:solidFill>
                  <a:schemeClr val="tx2"/>
                </a:solidFill>
                <a:latin typeface="Arial" pitchFamily="-106" charset="-52"/>
                <a:ea typeface="ＭＳ Ｐゴシック" pitchFamily="-106" charset="-128"/>
                <a:cs typeface="ＭＳ Ｐゴシック" pitchFamily="-106" charset="-128"/>
              </a:endParaRPr>
            </a:p>
          </p:txBody>
        </p:sp>
        <p:sp>
          <p:nvSpPr>
            <p:cNvPr id="36" name="TextBox 71"/>
            <p:cNvSpPr txBox="1">
              <a:spLocks noChangeArrowheads="1"/>
            </p:cNvSpPr>
            <p:nvPr/>
          </p:nvSpPr>
          <p:spPr bwMode="auto">
            <a:xfrm>
              <a:off x="7459129" y="4275138"/>
              <a:ext cx="1027113" cy="134937"/>
            </a:xfrm>
            <a:prstGeom prst="rect">
              <a:avLst/>
            </a:prstGeom>
            <a:solidFill>
              <a:srgbClr val="FFFFFF"/>
            </a:solidFill>
            <a:ln w="9525">
              <a:noFill/>
              <a:miter lim="800000"/>
              <a:headEnd/>
              <a:tailEnd/>
            </a:ln>
          </p:spPr>
          <p:txBody>
            <a:bodyPr wrap="none" lIns="0" tIns="0" rIns="0" bIns="0" anchor="ctr" anchorCtr="1">
              <a:spAutoFit/>
            </a:bodyPr>
            <a:lstStyle/>
            <a:p>
              <a:pPr algn="r">
                <a:lnSpc>
                  <a:spcPct val="85000"/>
                </a:lnSpc>
              </a:pPr>
              <a:r>
                <a:rPr lang="en-US" sz="1000" b="1" i="1" dirty="0"/>
                <a:t>Gigabit Ethernet</a:t>
              </a:r>
            </a:p>
          </p:txBody>
        </p:sp>
        <p:sp>
          <p:nvSpPr>
            <p:cNvPr id="37" name="TextBox 72"/>
            <p:cNvSpPr txBox="1">
              <a:spLocks noChangeArrowheads="1"/>
            </p:cNvSpPr>
            <p:nvPr/>
          </p:nvSpPr>
          <p:spPr bwMode="auto">
            <a:xfrm>
              <a:off x="7281329" y="3422650"/>
              <a:ext cx="1204913" cy="133350"/>
            </a:xfrm>
            <a:prstGeom prst="rect">
              <a:avLst/>
            </a:prstGeom>
            <a:solidFill>
              <a:srgbClr val="FFFFFF"/>
            </a:solidFill>
            <a:ln w="9525">
              <a:noFill/>
              <a:miter lim="800000"/>
              <a:headEnd/>
              <a:tailEnd/>
            </a:ln>
          </p:spPr>
          <p:txBody>
            <a:bodyPr wrap="none" lIns="0" tIns="0" rIns="0" bIns="0" anchor="ctr" anchorCtr="1">
              <a:spAutoFit/>
            </a:bodyPr>
            <a:lstStyle/>
            <a:p>
              <a:pPr algn="r">
                <a:lnSpc>
                  <a:spcPct val="85000"/>
                </a:lnSpc>
              </a:pPr>
              <a:r>
                <a:rPr lang="en-US" sz="1000" b="1" i="1"/>
                <a:t>10 Gigabit Ethernet</a:t>
              </a:r>
            </a:p>
          </p:txBody>
        </p:sp>
        <p:sp>
          <p:nvSpPr>
            <p:cNvPr id="38" name="TextBox 73"/>
            <p:cNvSpPr txBox="1">
              <a:spLocks noChangeArrowheads="1"/>
            </p:cNvSpPr>
            <p:nvPr/>
          </p:nvSpPr>
          <p:spPr bwMode="auto">
            <a:xfrm>
              <a:off x="7281329" y="2914650"/>
              <a:ext cx="1204913" cy="133350"/>
            </a:xfrm>
            <a:prstGeom prst="rect">
              <a:avLst/>
            </a:prstGeom>
            <a:solidFill>
              <a:srgbClr val="FFFFFF"/>
            </a:solidFill>
            <a:ln w="9525">
              <a:noFill/>
              <a:miter lim="800000"/>
              <a:headEnd/>
              <a:tailEnd/>
            </a:ln>
          </p:spPr>
          <p:txBody>
            <a:bodyPr wrap="none" lIns="0" tIns="0" rIns="0" bIns="0" anchor="ctr" anchorCtr="1">
              <a:spAutoFit/>
            </a:bodyPr>
            <a:lstStyle/>
            <a:p>
              <a:pPr algn="r">
                <a:lnSpc>
                  <a:spcPct val="85000"/>
                </a:lnSpc>
              </a:pPr>
              <a:r>
                <a:rPr lang="en-US" sz="1000" b="1" i="1"/>
                <a:t>40 Gigabit Ethernet</a:t>
              </a:r>
            </a:p>
          </p:txBody>
        </p:sp>
        <p:sp>
          <p:nvSpPr>
            <p:cNvPr id="39" name="TextBox 74"/>
            <p:cNvSpPr txBox="1">
              <a:spLocks noChangeArrowheads="1"/>
            </p:cNvSpPr>
            <p:nvPr/>
          </p:nvSpPr>
          <p:spPr bwMode="auto">
            <a:xfrm>
              <a:off x="7209892" y="2619375"/>
              <a:ext cx="1276350" cy="134938"/>
            </a:xfrm>
            <a:prstGeom prst="rect">
              <a:avLst/>
            </a:prstGeom>
            <a:noFill/>
            <a:ln w="9525">
              <a:noFill/>
              <a:miter lim="800000"/>
              <a:headEnd/>
              <a:tailEnd/>
            </a:ln>
          </p:spPr>
          <p:txBody>
            <a:bodyPr wrap="none" lIns="0" tIns="0" rIns="0" bIns="0" anchor="ctr" anchorCtr="1">
              <a:spAutoFit/>
            </a:bodyPr>
            <a:lstStyle/>
            <a:p>
              <a:pPr algn="r">
                <a:lnSpc>
                  <a:spcPct val="85000"/>
                </a:lnSpc>
              </a:pPr>
              <a:r>
                <a:rPr lang="en-US" sz="1000" b="1" i="1" dirty="0"/>
                <a:t>100 Gigabit Ethernet</a:t>
              </a:r>
            </a:p>
          </p:txBody>
        </p:sp>
        <p:cxnSp>
          <p:nvCxnSpPr>
            <p:cNvPr id="40" name="Straight Arrow Connector 39"/>
            <p:cNvCxnSpPr/>
            <p:nvPr/>
          </p:nvCxnSpPr>
          <p:spPr>
            <a:xfrm rot="16200000" flipH="1">
              <a:off x="5891472" y="3390107"/>
              <a:ext cx="468313" cy="31115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V="1">
              <a:off x="6493136" y="4337843"/>
              <a:ext cx="641350" cy="315913"/>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bwMode="auto">
            <a:xfrm>
              <a:off x="6747929" y="4602163"/>
              <a:ext cx="1228725" cy="457200"/>
            </a:xfrm>
            <a:prstGeom prst="rect">
              <a:avLst/>
            </a:prstGeom>
            <a:solidFill>
              <a:schemeClr val="accent4"/>
            </a:solidFill>
            <a:ln w="9525" cap="sq">
              <a:solidFill>
                <a:schemeClr val="bg2"/>
              </a:solidFill>
              <a:miter lim="800000"/>
              <a:headEnd type="none" w="sm" len="sm"/>
              <a:tailEnd type="none" w="sm" len="sm"/>
            </a:ln>
            <a:effectLst>
              <a:outerShdw blurRad="63500" sx="102000" sy="102000" algn="ctr" rotWithShape="0">
                <a:prstClr val="black">
                  <a:alpha val="40000"/>
                </a:prstClr>
              </a:outerShdw>
            </a:effectLst>
          </p:spPr>
          <p:txBody>
            <a:bodyPr lIns="45720" rIns="45720" anchor="ctr" anchorCtr="1"/>
            <a:lstStyle/>
            <a:p>
              <a:pPr algn="ctr">
                <a:lnSpc>
                  <a:spcPct val="85000"/>
                </a:lnSpc>
                <a:defRPr/>
              </a:pPr>
              <a:r>
                <a:rPr lang="en-US" sz="1000" b="1" dirty="0">
                  <a:solidFill>
                    <a:schemeClr val="tx2"/>
                  </a:solidFill>
                  <a:latin typeface="Arial" pitchFamily="-106" charset="-52"/>
                  <a:ea typeface="ＭＳ Ｐゴシック" pitchFamily="-106" charset="-128"/>
                  <a:cs typeface="ＭＳ Ｐゴシック" pitchFamily="-106" charset="-128"/>
                </a:rPr>
                <a:t>Server I/O Doubling ≈24 </a:t>
              </a:r>
              <a:r>
                <a:rPr lang="en-US" sz="1000" b="1" dirty="0" err="1">
                  <a:solidFill>
                    <a:schemeClr val="tx2"/>
                  </a:solidFill>
                  <a:latin typeface="Arial" pitchFamily="-106" charset="-52"/>
                  <a:ea typeface="ＭＳ Ｐゴシック" pitchFamily="-106" charset="-128"/>
                  <a:cs typeface="ＭＳ Ｐゴシック" pitchFamily="-106" charset="-128"/>
                </a:rPr>
                <a:t>mos</a:t>
              </a:r>
              <a:endParaRPr lang="en-US" sz="1000" b="1" dirty="0">
                <a:solidFill>
                  <a:schemeClr val="tx2"/>
                </a:solidFill>
                <a:latin typeface="Arial" pitchFamily="-106" charset="-52"/>
                <a:ea typeface="ＭＳ Ｐゴシック" pitchFamily="-106" charset="-128"/>
                <a:cs typeface="ＭＳ Ｐゴシック" pitchFamily="-106" charset="-128"/>
              </a:endParaRPr>
            </a:p>
          </p:txBody>
        </p:sp>
      </p:grpSp>
      <p:sp>
        <p:nvSpPr>
          <p:cNvPr id="45" name="TextBox 44"/>
          <p:cNvSpPr txBox="1"/>
          <p:nvPr/>
        </p:nvSpPr>
        <p:spPr>
          <a:xfrm>
            <a:off x="5076816" y="5359400"/>
            <a:ext cx="3457575" cy="923330"/>
          </a:xfrm>
          <a:prstGeom prst="rect">
            <a:avLst/>
          </a:prstGeom>
          <a:noFill/>
        </p:spPr>
        <p:txBody>
          <a:bodyPr wrap="square" rtlCol="0">
            <a:spAutoFit/>
          </a:bodyPr>
          <a:lstStyle/>
          <a:p>
            <a:pPr algn="ctr"/>
            <a:r>
              <a:rPr lang="en-US" dirty="0" smtClean="0"/>
              <a:t>Why was </a:t>
            </a:r>
          </a:p>
          <a:p>
            <a:pPr algn="ctr"/>
            <a:r>
              <a:rPr lang="en-US" dirty="0" smtClean="0"/>
              <a:t>40GbE and 100GbE developed?  </a:t>
            </a:r>
            <a:endParaRPr lang="en-US" dirty="0"/>
          </a:p>
        </p:txBody>
      </p:sp>
    </p:spTree>
    <p:extLst>
      <p:ext uri="{BB962C8B-B14F-4D97-AF65-F5344CB8AC3E}">
        <p14:creationId xmlns:p14="http://schemas.microsoft.com/office/powerpoint/2010/main" val="9147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5" name="Rectangle 62"/>
          <p:cNvSpPr>
            <a:spLocks noGrp="1"/>
          </p:cNvSpPr>
          <p:nvPr>
            <p:ph type="title"/>
          </p:nvPr>
        </p:nvSpPr>
        <p:spPr>
          <a:xfrm>
            <a:off x="531996" y="304800"/>
            <a:ext cx="6554604" cy="914400"/>
          </a:xfrm>
        </p:spPr>
        <p:txBody>
          <a:bodyPr>
            <a:noAutofit/>
          </a:bodyPr>
          <a:lstStyle/>
          <a:p>
            <a:pPr eaLnBrk="1" hangingPunct="1"/>
            <a:r>
              <a:rPr lang="en-US" sz="2000" dirty="0" smtClean="0"/>
              <a:t>IEEE 40Gb/s and 100Gb/s:</a:t>
            </a:r>
            <a:br>
              <a:rPr lang="en-US" sz="2000" dirty="0" smtClean="0"/>
            </a:br>
            <a:r>
              <a:rPr lang="en-US" sz="2000" dirty="0" smtClean="0"/>
              <a:t>Currently Defined Physical Layer Specifications</a:t>
            </a:r>
          </a:p>
        </p:txBody>
      </p:sp>
      <p:graphicFrame>
        <p:nvGraphicFramePr>
          <p:cNvPr id="143424" name="Group 64"/>
          <p:cNvGraphicFramePr>
            <a:graphicFrameLocks noGrp="1"/>
          </p:cNvGraphicFramePr>
          <p:nvPr>
            <p:ph idx="4294967295"/>
            <p:extLst>
              <p:ext uri="{D42A27DB-BD31-4B8C-83A1-F6EECF244321}">
                <p14:modId xmlns:p14="http://schemas.microsoft.com/office/powerpoint/2010/main" val="4049515509"/>
              </p:ext>
            </p:extLst>
          </p:nvPr>
        </p:nvGraphicFramePr>
        <p:xfrm>
          <a:off x="609601" y="1320242"/>
          <a:ext cx="7895769" cy="4768625"/>
        </p:xfrm>
        <a:graphic>
          <a:graphicData uri="http://schemas.openxmlformats.org/drawingml/2006/table">
            <a:tbl>
              <a:tblPr firstRow="1" firstCol="1" bandRow="1">
                <a:tableStyleId>{284E427A-3D55-4303-BF80-6455036E1DE7}</a:tableStyleId>
              </a:tblPr>
              <a:tblGrid>
                <a:gridCol w="1348814"/>
                <a:gridCol w="1960825"/>
                <a:gridCol w="2625146"/>
                <a:gridCol w="924387"/>
                <a:gridCol w="1036597"/>
              </a:tblGrid>
              <a:tr h="6862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u="none" strike="noStrike" cap="none" normalizeH="0" baseline="0" dirty="0" smtClean="0">
                          <a:ln>
                            <a:noFill/>
                          </a:ln>
                          <a:effectLst/>
                        </a:rPr>
                        <a:t>Media </a:t>
                      </a:r>
                      <a:endParaRPr kumimoji="0" lang="en-US" sz="1800" b="1" i="0" u="none" strike="noStrike" cap="none" normalizeH="0" baseline="0" dirty="0" smtClean="0">
                        <a:ln>
                          <a:noFill/>
                        </a:ln>
                        <a:solidFill>
                          <a:schemeClr val="tx2"/>
                        </a:solidFill>
                        <a:effectLst/>
                        <a:latin typeface="+mn-lt"/>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u="none" strike="noStrike" cap="none" normalizeH="0" baseline="0" dirty="0" smtClean="0">
                          <a:ln>
                            <a:noFill/>
                          </a:ln>
                          <a:effectLst/>
                        </a:rPr>
                        <a:t>PHY name</a:t>
                      </a:r>
                      <a:endParaRPr kumimoji="0" lang="en-US" sz="1800" b="0" i="0" u="none" strike="noStrike" cap="none" normalizeH="0" baseline="0" dirty="0" smtClean="0">
                        <a:ln>
                          <a:noFill/>
                        </a:ln>
                        <a:solidFill>
                          <a:schemeClr val="tx2"/>
                        </a:solidFill>
                        <a:effectLst/>
                        <a:latin typeface="+mn-lt"/>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u="none" strike="noStrike" cap="none" normalizeH="0" baseline="0" dirty="0" smtClean="0">
                          <a:ln>
                            <a:noFill/>
                          </a:ln>
                          <a:effectLst/>
                        </a:rPr>
                        <a:t>Description</a:t>
                      </a:r>
                      <a:endParaRPr kumimoji="0" lang="en-US" sz="1800" b="0" i="0" u="none" strike="noStrike" cap="none" normalizeH="0" baseline="0" dirty="0" smtClean="0">
                        <a:ln>
                          <a:noFill/>
                        </a:ln>
                        <a:solidFill>
                          <a:schemeClr val="tx2"/>
                        </a:solidFill>
                        <a:effectLst/>
                        <a:latin typeface="+mn-lt"/>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u="none" strike="noStrike" cap="none" normalizeH="0" baseline="0" dirty="0" smtClean="0">
                          <a:ln>
                            <a:noFill/>
                          </a:ln>
                          <a:effectLst/>
                        </a:rPr>
                        <a:t>40G</a:t>
                      </a:r>
                      <a:endParaRPr kumimoji="0" lang="en-US" sz="1800" b="0" i="0" u="none" strike="noStrike" cap="none" normalizeH="0" baseline="30000" dirty="0" smtClean="0">
                        <a:ln>
                          <a:noFill/>
                        </a:ln>
                        <a:solidFill>
                          <a:schemeClr val="tx2"/>
                        </a:solidFill>
                        <a:effectLst/>
                        <a:latin typeface="+mn-lt"/>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u="none" strike="noStrike" cap="none" normalizeH="0" baseline="0" dirty="0" smtClean="0">
                          <a:ln>
                            <a:noFill/>
                          </a:ln>
                          <a:effectLst/>
                        </a:rPr>
                        <a:t>100G</a:t>
                      </a:r>
                      <a:endParaRPr kumimoji="0" lang="en-US" sz="1800" b="0" i="0" u="none" strike="noStrike" cap="none" normalizeH="0" baseline="30000" dirty="0" smtClean="0">
                        <a:ln>
                          <a:noFill/>
                        </a:ln>
                        <a:solidFill>
                          <a:schemeClr val="tx2"/>
                        </a:solidFill>
                        <a:effectLst/>
                        <a:latin typeface="+mn-lt"/>
                        <a:cs typeface="Arial" pitchFamily="34" charset="0"/>
                      </a:endParaRPr>
                    </a:p>
                  </a:txBody>
                  <a:tcPr marL="98045" marR="98045" anchor="ctr" horzOverflow="overflow"/>
                </a:tc>
              </a:tr>
              <a:tr h="737170">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Backplane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40GBASE-KR4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At least 1m backplane</a:t>
                      </a:r>
                      <a:endParaRPr kumimoji="0" lang="en-US" sz="1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4x10G</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Parallel</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r>
              <a:tr h="965021">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Cu Cable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40GBASE-CR4</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100GBASE-CR10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At least 7m cu (twin-ax) cable</a:t>
                      </a:r>
                      <a:endParaRPr kumimoji="0" lang="en-US" sz="1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4x10G Parallel</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10x10G Parallel</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r>
              <a:tr h="63599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Multimode</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Fiber</a:t>
                      </a: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40GBASE-SR4</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100GBASE-SR10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At least 100m OM3 MMF</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(150m OM4 MMF)</a:t>
                      </a:r>
                      <a:endParaRPr kumimoji="0" lang="en-US" sz="1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4x10G Parallel </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10x10G Parallel</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r>
              <a:tr h="559100">
                <a:tc rowSpan="3">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u="none" strike="noStrike" cap="none" normalizeH="0" baseline="0" dirty="0" smtClean="0">
                          <a:ln>
                            <a:noFill/>
                          </a:ln>
                          <a:effectLst/>
                        </a:rPr>
                        <a:t>Single</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1" u="none" strike="noStrike" cap="none" normalizeH="0" baseline="0" dirty="0" smtClean="0">
                          <a:ln>
                            <a:noFill/>
                          </a:ln>
                          <a:solidFill>
                            <a:schemeClr val="tx1"/>
                          </a:solidFill>
                          <a:effectLst/>
                        </a:rPr>
                        <a:t>Mode</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1" u="none" strike="noStrike" cap="none" normalizeH="0" baseline="0" dirty="0" smtClean="0">
                          <a:ln>
                            <a:noFill/>
                          </a:ln>
                          <a:solidFill>
                            <a:schemeClr val="tx1"/>
                          </a:solidFill>
                          <a:effectLst/>
                        </a:rPr>
                        <a:t>Fiber</a:t>
                      </a: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u="none" strike="noStrike" cap="none" normalizeH="0" baseline="0" dirty="0" smtClean="0">
                          <a:ln>
                            <a:noFill/>
                          </a:ln>
                          <a:effectLst/>
                        </a:rPr>
                        <a:t>40GBASE-FR</a:t>
                      </a:r>
                      <a:endParaRPr kumimoji="0" lang="en-US" sz="1600" u="none" strike="noStrike" cap="none" normalizeH="0" baseline="0" dirty="0" smtClean="0">
                        <a:ln>
                          <a:noFill/>
                        </a:ln>
                        <a:solidFill>
                          <a:schemeClr val="tx1"/>
                        </a:solidFill>
                        <a:effectLst/>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u="none" strike="noStrike" cap="none" normalizeH="0" baseline="0" dirty="0" smtClean="0">
                          <a:ln>
                            <a:noFill/>
                          </a:ln>
                          <a:effectLst/>
                        </a:rPr>
                        <a:t>At least 2km SMF</a:t>
                      </a:r>
                      <a:endParaRPr kumimoji="0" lang="en-US" sz="1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40G Serial</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r>
              <a:tr h="559100">
                <a:tc vMerge="1">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104325" marR="104325" anchor="ctr" horzOverflow="overflow">
                    <a:solidFill>
                      <a:schemeClr val="accent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40GBASE-LR4</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u="none" strike="noStrike" cap="none" normalizeH="0" baseline="0" dirty="0" smtClean="0">
                          <a:ln>
                            <a:noFill/>
                          </a:ln>
                          <a:effectLst/>
                        </a:rPr>
                        <a:t>100GBASE-LR4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At least 10km SMF</a:t>
                      </a:r>
                      <a:endParaRPr kumimoji="0" lang="en-US" sz="1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4x10G WDM</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u="none" strike="noStrike" cap="none" normalizeH="0" baseline="0" dirty="0" smtClean="0">
                          <a:ln>
                            <a:noFill/>
                          </a:ln>
                          <a:effectLst/>
                        </a:rPr>
                        <a:t>4x25G WDM</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r>
              <a:tr h="557186">
                <a:tc vMerge="1">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104325" marR="104325" anchor="ctr" horzOverflow="overflow">
                    <a:solidFill>
                      <a:schemeClr val="accent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100GBASE-ER4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8045" marR="98045"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At least 40km SMF</a:t>
                      </a:r>
                      <a:endParaRPr kumimoji="0" lang="en-US" sz="1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4x25G WDM</a:t>
                      </a:r>
                      <a:endParaRPr kumimoji="0" lang="en-US" sz="1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marL="98045" marR="98045" anchor="ctr" horzOverflow="overflow"/>
                </a:tc>
              </a:tr>
            </a:tbl>
          </a:graphicData>
        </a:graphic>
      </p:graphicFrame>
    </p:spTree>
    <p:extLst>
      <p:ext uri="{BB962C8B-B14F-4D97-AF65-F5344CB8AC3E}">
        <p14:creationId xmlns:p14="http://schemas.microsoft.com/office/powerpoint/2010/main" val="39351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1"/>
          <p:cNvSpPr>
            <a:spLocks noGrp="1"/>
          </p:cNvSpPr>
          <p:nvPr>
            <p:ph type="title"/>
          </p:nvPr>
        </p:nvSpPr>
        <p:spPr/>
        <p:txBody>
          <a:bodyPr>
            <a:normAutofit/>
          </a:bodyPr>
          <a:lstStyle/>
          <a:p>
            <a:r>
              <a:rPr lang="en-US" sz="3200" dirty="0" smtClean="0"/>
              <a:t>Growing the 100GbE Family</a:t>
            </a:r>
          </a:p>
        </p:txBody>
      </p:sp>
      <p:graphicFrame>
        <p:nvGraphicFramePr>
          <p:cNvPr id="4" name="Group 64"/>
          <p:cNvGraphicFramePr>
            <a:graphicFrameLocks/>
          </p:cNvGraphicFramePr>
          <p:nvPr>
            <p:extLst>
              <p:ext uri="{D42A27DB-BD31-4B8C-83A1-F6EECF244321}">
                <p14:modId xmlns:p14="http://schemas.microsoft.com/office/powerpoint/2010/main" val="730158178"/>
              </p:ext>
            </p:extLst>
          </p:nvPr>
        </p:nvGraphicFramePr>
        <p:xfrm>
          <a:off x="579574" y="1405813"/>
          <a:ext cx="7979964" cy="4797023"/>
        </p:xfrm>
        <a:graphic>
          <a:graphicData uri="http://schemas.openxmlformats.org/drawingml/2006/table">
            <a:tbl>
              <a:tblPr firstRow="1" firstCol="1" bandRow="1">
                <a:tableStyleId>{284E427A-3D55-4303-BF80-6455036E1DE7}</a:tableStyleId>
              </a:tblPr>
              <a:tblGrid>
                <a:gridCol w="1363196"/>
                <a:gridCol w="1981733"/>
                <a:gridCol w="2653139"/>
                <a:gridCol w="934245"/>
                <a:gridCol w="1047651"/>
              </a:tblGrid>
              <a:tr h="53604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Media </a:t>
                      </a:r>
                      <a:endParaRPr kumimoji="0" lang="en-US" sz="1600" b="1" i="0" u="none" strike="noStrike" cap="none" normalizeH="0" baseline="0" dirty="0" smtClean="0">
                        <a:ln>
                          <a:noFill/>
                        </a:ln>
                        <a:solidFill>
                          <a:schemeClr val="tx2"/>
                        </a:solidFill>
                        <a:effectLst/>
                        <a:latin typeface="+mn-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PHY name</a:t>
                      </a:r>
                      <a:endParaRPr kumimoji="0" lang="en-US" sz="1600" b="0" i="0" u="none" strike="noStrike" cap="none" normalizeH="0" baseline="0" dirty="0" smtClean="0">
                        <a:ln>
                          <a:noFill/>
                        </a:ln>
                        <a:solidFill>
                          <a:schemeClr val="tx2"/>
                        </a:solidFill>
                        <a:effectLst/>
                        <a:latin typeface="+mn-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Description</a:t>
                      </a:r>
                      <a:endParaRPr kumimoji="0" lang="en-US" sz="1600" b="0" i="0" u="none" strike="noStrike" cap="none" normalizeH="0" baseline="0" dirty="0" smtClean="0">
                        <a:ln>
                          <a:noFill/>
                        </a:ln>
                        <a:solidFill>
                          <a:schemeClr val="tx2"/>
                        </a:solidFill>
                        <a:effectLst/>
                        <a:latin typeface="+mn-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40G</a:t>
                      </a:r>
                      <a:endParaRPr kumimoji="0" lang="en-US" sz="1600" b="0" i="0" u="none" strike="noStrike" cap="none" normalizeH="0" baseline="30000" dirty="0" smtClean="0">
                        <a:ln>
                          <a:noFill/>
                        </a:ln>
                        <a:solidFill>
                          <a:schemeClr val="tx2"/>
                        </a:solidFill>
                        <a:effectLst/>
                        <a:latin typeface="+mn-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u="none" strike="noStrike" cap="none" normalizeH="0" baseline="0" dirty="0" smtClean="0">
                          <a:ln>
                            <a:noFill/>
                          </a:ln>
                          <a:effectLst/>
                        </a:rPr>
                        <a:t>100G</a:t>
                      </a:r>
                      <a:endParaRPr kumimoji="0" lang="en-US" sz="1600" b="0" i="0" u="none" strike="noStrike" cap="none" normalizeH="0" baseline="30000" dirty="0" smtClean="0">
                        <a:ln>
                          <a:noFill/>
                        </a:ln>
                        <a:solidFill>
                          <a:schemeClr val="tx2"/>
                        </a:solidFill>
                        <a:effectLst/>
                        <a:latin typeface="+mn-lt"/>
                        <a:cs typeface="Arial" pitchFamily="34" charset="0"/>
                      </a:endParaRPr>
                    </a:p>
                  </a:txBody>
                  <a:tcPr marL="112648" marR="112648" anchor="ctr" horzOverflow="overflow"/>
                </a:tc>
              </a:tr>
              <a:tr h="59137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PCB Traces</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CAUI</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Chip-to-chip and chip-to-module interfaces</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u="none" strike="noStrike" cap="none" normalizeH="0" baseline="0" dirty="0" smtClean="0">
                          <a:ln>
                            <a:noFill/>
                          </a:ln>
                          <a:effectLst/>
                        </a:rPr>
                        <a:t>4x25G</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u="none" strike="noStrike" cap="none" normalizeH="0" baseline="0" dirty="0" smtClean="0">
                          <a:ln>
                            <a:noFill/>
                          </a:ln>
                          <a:effectLst/>
                        </a:rPr>
                        <a:t>Parallel</a:t>
                      </a: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r>
              <a:tr h="59137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Backplane</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100GBASE-KR4</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100GBASE-KP4</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NRZ-based PHY</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PAM-4 based PHY</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u="none" strike="noStrike" cap="none" normalizeH="0" baseline="0" dirty="0" smtClean="0">
                          <a:ln>
                            <a:noFill/>
                          </a:ln>
                          <a:effectLst/>
                        </a:rPr>
                        <a:t>4x25G Parallel</a:t>
                      </a: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r>
              <a:tr h="59137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Cu Cable</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100GBASE-CR4</a:t>
                      </a:r>
                      <a:endParaRPr kumimoji="0" lang="en-US" sz="1400" b="1" u="none" strike="noStrike" cap="none" normalizeH="0" baseline="0" dirty="0" smtClean="0">
                        <a:ln>
                          <a:noFill/>
                        </a:ln>
                        <a:solidFill>
                          <a:schemeClr val="tx1"/>
                        </a:solidFill>
                        <a:effectLst/>
                        <a:latin typeface="+mj-lt"/>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At least 5m cu (twin-ax) cable (NRZ)</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u="none" strike="noStrike" cap="none" normalizeH="0" baseline="0" dirty="0" smtClean="0">
                          <a:ln>
                            <a:noFill/>
                          </a:ln>
                          <a:effectLst/>
                        </a:rPr>
                        <a:t>4x25G Parallel</a:t>
                      </a: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r>
              <a:tr h="59137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Twisted Pair</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To be determined</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To be determined</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tx1"/>
                          </a:solidFill>
                          <a:effectLst/>
                          <a:latin typeface="+mj-lt"/>
                          <a:cs typeface="Arial" pitchFamily="34" charset="0"/>
                        </a:rPr>
                        <a:t>√</a:t>
                      </a: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r>
              <a:tr h="712730">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MMF</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100GBASE-nRx</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At least 20m MMF</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At least 100m MMF</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u="none" strike="noStrike" cap="none" normalizeH="0" baseline="0" dirty="0" smtClean="0">
                          <a:ln>
                            <a:noFill/>
                          </a:ln>
                          <a:effectLst/>
                        </a:rPr>
                        <a:t>4x25G Parallel</a:t>
                      </a:r>
                      <a:endParaRPr kumimoji="0" lang="en-US" sz="1200" b="1" i="0" u="none" strike="noStrike" kern="1200" cap="none" normalizeH="0" baseline="0" dirty="0" smtClean="0">
                        <a:ln>
                          <a:noFill/>
                        </a:ln>
                        <a:solidFill>
                          <a:schemeClr val="tx1"/>
                        </a:solidFill>
                        <a:effectLst/>
                        <a:latin typeface="+mn-lt"/>
                        <a:ea typeface="+mn-ea"/>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r>
              <a:tr h="591374">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u="none" strike="noStrike" cap="none" normalizeH="0" baseline="0" dirty="0" smtClean="0">
                          <a:ln>
                            <a:noFill/>
                          </a:ln>
                          <a:effectLst/>
                        </a:rPr>
                        <a:t>SMF</a:t>
                      </a:r>
                      <a:endParaRPr kumimoji="0" lang="en-US" sz="1400" b="1" u="none" strike="noStrike" cap="none" normalizeH="0" baseline="0" dirty="0" smtClean="0">
                        <a:ln>
                          <a:noFill/>
                        </a:ln>
                        <a:solidFill>
                          <a:schemeClr val="tx1"/>
                        </a:solidFill>
                        <a:effectLst/>
                        <a:latin typeface="+mj-lt"/>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u="none" strike="noStrike" cap="none" normalizeH="0" baseline="0" dirty="0" smtClean="0">
                          <a:ln>
                            <a:noFill/>
                          </a:ln>
                          <a:effectLst/>
                        </a:rPr>
                        <a:t>40GBASE-nRx</a:t>
                      </a:r>
                      <a:endParaRPr kumimoji="0" lang="en-US" sz="1400" b="1" u="none" strike="noStrike" cap="none" normalizeH="0" baseline="0" dirty="0" smtClean="0">
                        <a:ln>
                          <a:noFill/>
                        </a:ln>
                        <a:solidFill>
                          <a:schemeClr val="tx1"/>
                        </a:solidFill>
                        <a:effectLst/>
                        <a:latin typeface="+mj-lt"/>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u="none" strike="noStrike" cap="none" normalizeH="0" baseline="0" dirty="0" smtClean="0">
                          <a:ln>
                            <a:noFill/>
                          </a:ln>
                          <a:effectLst/>
                        </a:rPr>
                        <a:t>At least 40km SMF</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mj-lt"/>
                          <a:cs typeface="Arial" pitchFamily="34" charset="0"/>
                        </a:rPr>
                        <a:t>4x10G WDM</a:t>
                      </a: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0"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r>
              <a:tr h="591374">
                <a:tc vMerge="1">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104325" marR="104325" anchor="ctr" horzOverflow="overflow">
                    <a:solidFill>
                      <a:schemeClr val="accent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100GBASE-nRx</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u="none" strike="noStrike" cap="none" normalizeH="0" baseline="0" dirty="0" smtClean="0">
                          <a:ln>
                            <a:noFill/>
                          </a:ln>
                          <a:effectLst/>
                        </a:rPr>
                        <a:t>At least 500m SMF</a:t>
                      </a:r>
                      <a:endParaRPr kumimoji="0" lang="en-US" sz="1400" b="1"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mj-lt"/>
                        <a:cs typeface="Arial" pitchFamily="34" charset="0"/>
                      </a:endParaRPr>
                    </a:p>
                  </a:txBody>
                  <a:tcPr marL="112648" marR="112648"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0" i="0" u="none" strike="noStrike" cap="none" normalizeH="0" baseline="0" dirty="0" smtClean="0">
                          <a:ln>
                            <a:noFill/>
                          </a:ln>
                          <a:solidFill>
                            <a:schemeClr val="tx1"/>
                          </a:solidFill>
                          <a:effectLst/>
                          <a:latin typeface="+mj-lt"/>
                          <a:cs typeface="Arial" pitchFamily="34" charset="0"/>
                        </a:rPr>
                        <a:t>?</a:t>
                      </a:r>
                    </a:p>
                  </a:txBody>
                  <a:tcPr marL="112648" marR="112648" anchor="ctr" horzOverflow="overflow"/>
                </a:tc>
              </a:tr>
            </a:tbl>
          </a:graphicData>
        </a:graphic>
      </p:graphicFrame>
    </p:spTree>
    <p:extLst>
      <p:ext uri="{BB962C8B-B14F-4D97-AF65-F5344CB8AC3E}">
        <p14:creationId xmlns:p14="http://schemas.microsoft.com/office/powerpoint/2010/main" val="118138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6629400" cy="762000"/>
          </a:xfrm>
        </p:spPr>
        <p:txBody>
          <a:bodyPr>
            <a:noAutofit/>
          </a:bodyPr>
          <a:lstStyle/>
          <a:p>
            <a:r>
              <a:rPr lang="en-US" sz="2400" dirty="0" smtClean="0"/>
              <a:t>Forecast: 2015: Terabit! 2020:10 Terabit!</a:t>
            </a:r>
            <a:endParaRPr lang="en-US" sz="2400" dirty="0"/>
          </a:p>
        </p:txBody>
      </p:sp>
      <p:graphicFrame>
        <p:nvGraphicFramePr>
          <p:cNvPr id="7" name="Chart 6"/>
          <p:cNvGraphicFramePr>
            <a:graphicFrameLocks noGrp="1"/>
          </p:cNvGraphicFramePr>
          <p:nvPr/>
        </p:nvGraphicFramePr>
        <p:xfrm>
          <a:off x="1066800" y="1219200"/>
          <a:ext cx="6874991" cy="462332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p:cNvSpPr txBox="1">
            <a:spLocks/>
          </p:cNvSpPr>
          <p:nvPr/>
        </p:nvSpPr>
        <p:spPr>
          <a:xfrm>
            <a:off x="914400" y="6221627"/>
            <a:ext cx="8057073" cy="331573"/>
          </a:xfrm>
          <a:prstGeom prst="rect">
            <a:avLst/>
          </a:prstGeom>
        </p:spPr>
        <p:txBody>
          <a:bodyPr/>
          <a:lstStyle/>
          <a:p>
            <a:pPr marL="3175" lvl="0" indent="4763">
              <a:lnSpc>
                <a:spcPct val="95000"/>
              </a:lnSpc>
              <a:spcBef>
                <a:spcPts val="1440"/>
              </a:spcBef>
              <a:buClr>
                <a:srgbClr val="96CA4B"/>
              </a:buClr>
              <a:buSzPct val="90000"/>
              <a:defRPr/>
            </a:pPr>
            <a:r>
              <a:rPr kumimoji="0" lang="en-US" sz="1000" b="0" i="0" u="none" strike="noStrike" kern="1200" cap="none" spc="0" normalizeH="0" baseline="0" noProof="0" dirty="0" smtClean="0">
                <a:ln>
                  <a:noFill/>
                </a:ln>
                <a:effectLst/>
                <a:uLnTx/>
                <a:uFillTx/>
                <a:latin typeface="+mj-lt"/>
                <a:ea typeface="+mn-ea"/>
                <a:cs typeface="+mn-cs"/>
              </a:rPr>
              <a:t>Source</a:t>
            </a:r>
            <a:r>
              <a:rPr lang="en-US" sz="1000" dirty="0" smtClean="0">
                <a:latin typeface="+mj-lt"/>
              </a:rPr>
              <a:t>: IEEE 802.3 Ethernet Bandwidth Assessment, </a:t>
            </a:r>
            <a:r>
              <a:rPr lang="en-US" sz="1000" dirty="0" smtClean="0">
                <a:latin typeface="+mj-lt"/>
                <a:hlinkClick r:id="rId3"/>
              </a:rPr>
              <a:t>http://www.ieee802.org/3/ad_hoc/bwa/BWA_Report.pdf</a:t>
            </a:r>
            <a:r>
              <a:rPr lang="en-US" sz="1000" dirty="0" smtClean="0">
                <a:latin typeface="+mj-lt"/>
              </a:rPr>
              <a:t>.  </a:t>
            </a:r>
            <a:endParaRPr kumimoji="0" lang="en-US" sz="1000" b="0" i="0" u="none" strike="noStrike" kern="1200" cap="none" spc="0" normalizeH="0" baseline="0" noProof="0" dirty="0" smtClean="0">
              <a:ln>
                <a:noFill/>
              </a:ln>
              <a:effectLst/>
              <a:uLnTx/>
              <a:uFillTx/>
              <a:latin typeface="+mj-lt"/>
              <a:ea typeface="+mn-ea"/>
              <a:cs typeface="+mn-cs"/>
            </a:endParaRPr>
          </a:p>
        </p:txBody>
      </p:sp>
    </p:spTree>
    <p:extLst>
      <p:ext uri="{BB962C8B-B14F-4D97-AF65-F5344CB8AC3E}">
        <p14:creationId xmlns:p14="http://schemas.microsoft.com/office/powerpoint/2010/main" val="3587908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Future is Here</a:t>
            </a:r>
            <a:endParaRPr lang="en-US" dirty="0"/>
          </a:p>
        </p:txBody>
      </p:sp>
      <p:pic>
        <p:nvPicPr>
          <p:cNvPr id="7" name="Picture 2" descr="https://labs.ripe.net/Members/fergalc/internet-traffic-during-olympics-2012/copy_of_linxgb.Fri.jpg"/>
          <p:cNvPicPr>
            <a:picLocks noChangeAspect="1" noChangeArrowheads="1"/>
          </p:cNvPicPr>
          <p:nvPr/>
        </p:nvPicPr>
        <p:blipFill>
          <a:blip r:embed="rId2" cstate="print"/>
          <a:srcRect/>
          <a:stretch>
            <a:fillRect/>
          </a:stretch>
        </p:blipFill>
        <p:spPr bwMode="auto">
          <a:xfrm>
            <a:off x="457200" y="1683452"/>
            <a:ext cx="4114800" cy="3443648"/>
          </a:xfrm>
          <a:prstGeom prst="rect">
            <a:avLst/>
          </a:prstGeom>
          <a:noFill/>
        </p:spPr>
      </p:pic>
      <p:sp>
        <p:nvSpPr>
          <p:cNvPr id="8" name="Rectangle 7"/>
          <p:cNvSpPr/>
          <p:nvPr/>
        </p:nvSpPr>
        <p:spPr>
          <a:xfrm>
            <a:off x="524774" y="5442719"/>
            <a:ext cx="3666226" cy="577081"/>
          </a:xfrm>
          <a:prstGeom prst="rect">
            <a:avLst/>
          </a:prstGeom>
        </p:spPr>
        <p:txBody>
          <a:bodyPr wrap="square">
            <a:spAutoFit/>
          </a:bodyPr>
          <a:lstStyle/>
          <a:p>
            <a:r>
              <a:rPr lang="en-US" sz="1050" dirty="0" smtClean="0"/>
              <a:t>Source: </a:t>
            </a:r>
            <a:r>
              <a:rPr lang="en-US" sz="1050" dirty="0" smtClean="0">
                <a:hlinkClick r:id="rId3"/>
              </a:rPr>
              <a:t>https://labs.ripe.net/Members/fergalc/internet-traffic-during-olympics-2012</a:t>
            </a:r>
            <a:r>
              <a:rPr lang="en-US" sz="1050" dirty="0" smtClean="0"/>
              <a:t> </a:t>
            </a:r>
            <a:endParaRPr lang="en-US" sz="1050" dirty="0"/>
          </a:p>
        </p:txBody>
      </p:sp>
      <p:sp>
        <p:nvSpPr>
          <p:cNvPr id="9" name="TextBox 8"/>
          <p:cNvSpPr txBox="1"/>
          <p:nvPr/>
        </p:nvSpPr>
        <p:spPr>
          <a:xfrm>
            <a:off x="897147" y="1222250"/>
            <a:ext cx="2570672" cy="377950"/>
          </a:xfrm>
          <a:prstGeom prst="rect">
            <a:avLst/>
          </a:prstGeom>
          <a:noFill/>
        </p:spPr>
        <p:txBody>
          <a:bodyPr wrap="square" rtlCol="0">
            <a:spAutoFit/>
          </a:bodyPr>
          <a:lstStyle/>
          <a:p>
            <a:pPr algn="ctr"/>
            <a:r>
              <a:rPr lang="en-US" dirty="0" smtClean="0"/>
              <a:t>2012 Summer Olympics</a:t>
            </a:r>
            <a:endParaRPr lang="en-US" dirty="0"/>
          </a:p>
        </p:txBody>
      </p:sp>
      <p:pic>
        <p:nvPicPr>
          <p:cNvPr id="10" name="Picture 4" descr="https://labs.ripe.net/Members/fergalc/internet-traffic-after-first-round-of-euro-2012-matches/AMSIXNL.png"/>
          <p:cNvPicPr>
            <a:picLocks noChangeAspect="1" noChangeArrowheads="1"/>
          </p:cNvPicPr>
          <p:nvPr/>
        </p:nvPicPr>
        <p:blipFill>
          <a:blip r:embed="rId4" cstate="print"/>
          <a:srcRect/>
          <a:stretch>
            <a:fillRect/>
          </a:stretch>
        </p:blipFill>
        <p:spPr bwMode="auto">
          <a:xfrm>
            <a:off x="4987898" y="1810677"/>
            <a:ext cx="3698902" cy="3213159"/>
          </a:xfrm>
          <a:prstGeom prst="rect">
            <a:avLst/>
          </a:prstGeom>
          <a:noFill/>
        </p:spPr>
      </p:pic>
      <p:sp>
        <p:nvSpPr>
          <p:cNvPr id="11" name="Rectangle 10"/>
          <p:cNvSpPr/>
          <p:nvPr/>
        </p:nvSpPr>
        <p:spPr>
          <a:xfrm>
            <a:off x="5531519" y="1198197"/>
            <a:ext cx="2283968" cy="646331"/>
          </a:xfrm>
          <a:prstGeom prst="rect">
            <a:avLst/>
          </a:prstGeom>
        </p:spPr>
        <p:txBody>
          <a:bodyPr wrap="square">
            <a:spAutoFit/>
          </a:bodyPr>
          <a:lstStyle/>
          <a:p>
            <a:pPr algn="ctr"/>
            <a:r>
              <a:rPr lang="en-US" dirty="0" smtClean="0"/>
              <a:t>After First Round of Euro 2012 Matches</a:t>
            </a:r>
            <a:endParaRPr lang="en-US" dirty="0"/>
          </a:p>
        </p:txBody>
      </p:sp>
      <p:sp>
        <p:nvSpPr>
          <p:cNvPr id="12" name="Rectangle 11"/>
          <p:cNvSpPr/>
          <p:nvPr/>
        </p:nvSpPr>
        <p:spPr>
          <a:xfrm>
            <a:off x="4913995" y="5439851"/>
            <a:ext cx="3666226" cy="577081"/>
          </a:xfrm>
          <a:prstGeom prst="rect">
            <a:avLst/>
          </a:prstGeom>
        </p:spPr>
        <p:txBody>
          <a:bodyPr wrap="square">
            <a:spAutoFit/>
          </a:bodyPr>
          <a:lstStyle/>
          <a:p>
            <a:r>
              <a:rPr lang="en-US" sz="1050" dirty="0" smtClean="0"/>
              <a:t>Source: </a:t>
            </a:r>
            <a:r>
              <a:rPr lang="en-US" sz="1050" dirty="0" smtClean="0">
                <a:hlinkClick r:id="rId5"/>
              </a:rPr>
              <a:t>https://labs.ripe.net/Members/fergalc/internet-traffic-after-first-round-of-euro-2012-matches/AMSIXNL.png</a:t>
            </a:r>
            <a:r>
              <a:rPr lang="en-US" sz="1050" dirty="0" smtClean="0"/>
              <a:t> </a:t>
            </a:r>
            <a:endParaRPr lang="en-US" sz="1050" dirty="0"/>
          </a:p>
        </p:txBody>
      </p:sp>
      <p:sp>
        <p:nvSpPr>
          <p:cNvPr id="13" name="Rectangle 12"/>
          <p:cNvSpPr/>
          <p:nvPr/>
        </p:nvSpPr>
        <p:spPr>
          <a:xfrm>
            <a:off x="4919753" y="6248400"/>
            <a:ext cx="3666226" cy="276999"/>
          </a:xfrm>
          <a:prstGeom prst="rect">
            <a:avLst/>
          </a:prstGeom>
        </p:spPr>
        <p:txBody>
          <a:bodyPr wrap="square">
            <a:spAutoFit/>
          </a:bodyPr>
          <a:lstStyle/>
          <a:p>
            <a:pPr algn="r"/>
            <a:r>
              <a:rPr lang="en-US" sz="1200" dirty="0" smtClean="0"/>
              <a:t>Thanks to Bijal Sanghani, Euro-IX.</a:t>
            </a:r>
            <a:endParaRPr lang="en-US" sz="1200" dirty="0"/>
          </a:p>
        </p:txBody>
      </p:sp>
    </p:spTree>
    <p:extLst>
      <p:ext uri="{BB962C8B-B14F-4D97-AF65-F5344CB8AC3E}">
        <p14:creationId xmlns:p14="http://schemas.microsoft.com/office/powerpoint/2010/main" val="8692082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101"/>
          <p:cNvSpPr txBox="1">
            <a:spLocks noChangeArrowheads="1"/>
          </p:cNvSpPr>
          <p:nvPr/>
        </p:nvSpPr>
        <p:spPr bwMode="auto">
          <a:xfrm>
            <a:off x="5105400" y="6200001"/>
            <a:ext cx="3538330" cy="276999"/>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lgn="r" eaLnBrk="1" hangingPunct="1">
              <a:spcBef>
                <a:spcPct val="50000"/>
              </a:spcBef>
              <a:defRPr/>
            </a:pPr>
            <a:r>
              <a:rPr lang="en-US" sz="1200" dirty="0">
                <a:solidFill>
                  <a:schemeClr val="tx1"/>
                </a:solidFill>
                <a:latin typeface="Times" pitchFamily="18" charset="0"/>
                <a:ea typeface="ＭＳ Ｐゴシック"/>
                <a:cs typeface="Arial" pitchFamily="34" charset="0"/>
              </a:rPr>
              <a:t>Based on slide used by permission from David </a:t>
            </a:r>
            <a:r>
              <a:rPr lang="en-US" sz="1200" dirty="0" smtClean="0">
                <a:solidFill>
                  <a:schemeClr val="tx1"/>
                </a:solidFill>
                <a:latin typeface="Times" pitchFamily="18" charset="0"/>
                <a:ea typeface="ＭＳ Ｐゴシック"/>
                <a:cs typeface="Arial" pitchFamily="34" charset="0"/>
              </a:rPr>
              <a:t>Law</a:t>
            </a:r>
            <a:endParaRPr lang="en-US" sz="1200" dirty="0">
              <a:solidFill>
                <a:schemeClr val="tx1"/>
              </a:solidFill>
              <a:latin typeface="Times" pitchFamily="18" charset="0"/>
              <a:ea typeface="ＭＳ Ｐゴシック"/>
              <a:cs typeface="Arial" pitchFamily="34" charset="0"/>
            </a:endParaRPr>
          </a:p>
        </p:txBody>
      </p:sp>
      <p:sp>
        <p:nvSpPr>
          <p:cNvPr id="127" name="Slide Number Placeholder 4"/>
          <p:cNvSpPr>
            <a:spLocks noGrp="1"/>
          </p:cNvSpPr>
          <p:nvPr>
            <p:ph type="sldNum" sz="quarter" idx="4"/>
          </p:nvPr>
        </p:nvSpPr>
        <p:spPr>
          <a:xfrm>
            <a:off x="435536" y="6629401"/>
            <a:ext cx="260349" cy="152399"/>
          </a:xfrm>
        </p:spPr>
        <p:txBody>
          <a:bodyPr/>
          <a:lstStyle/>
          <a:p>
            <a:fld id="{DBD5246C-868F-410A-AE52-FE248EDADC46}" type="slidenum">
              <a:rPr lang="en-US" smtClean="0"/>
              <a:pPr/>
              <a:t>19</a:t>
            </a:fld>
            <a:endParaRPr lang="en-US" dirty="0"/>
          </a:p>
        </p:txBody>
      </p:sp>
      <p:sp>
        <p:nvSpPr>
          <p:cNvPr id="130" name="Line 3"/>
          <p:cNvSpPr>
            <a:spLocks noChangeShapeType="1"/>
          </p:cNvSpPr>
          <p:nvPr/>
        </p:nvSpPr>
        <p:spPr bwMode="auto">
          <a:xfrm flipV="1">
            <a:off x="849573" y="4852056"/>
            <a:ext cx="5500688" cy="9525"/>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1" name="Line 28"/>
          <p:cNvSpPr>
            <a:spLocks noChangeShapeType="1"/>
          </p:cNvSpPr>
          <p:nvPr/>
        </p:nvSpPr>
        <p:spPr bwMode="auto">
          <a:xfrm flipV="1">
            <a:off x="852748" y="5336243"/>
            <a:ext cx="5492750" cy="0"/>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2" name="Line 29"/>
          <p:cNvSpPr>
            <a:spLocks noChangeShapeType="1"/>
          </p:cNvSpPr>
          <p:nvPr/>
        </p:nvSpPr>
        <p:spPr bwMode="auto">
          <a:xfrm flipV="1">
            <a:off x="852748" y="4320243"/>
            <a:ext cx="5492750" cy="19050"/>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3" name="Line 30"/>
          <p:cNvSpPr>
            <a:spLocks noChangeShapeType="1"/>
          </p:cNvSpPr>
          <p:nvPr/>
        </p:nvSpPr>
        <p:spPr bwMode="auto">
          <a:xfrm flipV="1">
            <a:off x="852748" y="3728106"/>
            <a:ext cx="5495925" cy="7937"/>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4" name="Line 31"/>
          <p:cNvSpPr>
            <a:spLocks noChangeShapeType="1"/>
          </p:cNvSpPr>
          <p:nvPr/>
        </p:nvSpPr>
        <p:spPr bwMode="auto">
          <a:xfrm>
            <a:off x="852748" y="3153431"/>
            <a:ext cx="5492750" cy="0"/>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5" name="Line 32"/>
          <p:cNvSpPr>
            <a:spLocks noChangeShapeType="1"/>
          </p:cNvSpPr>
          <p:nvPr/>
        </p:nvSpPr>
        <p:spPr bwMode="auto">
          <a:xfrm>
            <a:off x="852748" y="2572406"/>
            <a:ext cx="5492750" cy="0"/>
          </a:xfrm>
          <a:prstGeom prst="line">
            <a:avLst/>
          </a:prstGeom>
          <a:noFill/>
          <a:ln w="9525">
            <a:solidFill>
              <a:schemeClr val="bg2"/>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136" name="Group 124"/>
          <p:cNvGrpSpPr/>
          <p:nvPr/>
        </p:nvGrpSpPr>
        <p:grpSpPr>
          <a:xfrm>
            <a:off x="1244861" y="1828800"/>
            <a:ext cx="4708525" cy="4045711"/>
            <a:chOff x="1244861" y="2491761"/>
            <a:chExt cx="4708525" cy="3128962"/>
          </a:xfrm>
        </p:grpSpPr>
        <p:sp>
          <p:nvSpPr>
            <p:cNvPr id="137" name="Line 27"/>
            <p:cNvSpPr>
              <a:spLocks noChangeShapeType="1"/>
            </p:cNvSpPr>
            <p:nvPr/>
          </p:nvSpPr>
          <p:spPr bwMode="auto">
            <a:xfrm>
              <a:off x="2030673" y="2509223"/>
              <a:ext cx="0" cy="3109913"/>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8" name="Line 33"/>
            <p:cNvSpPr>
              <a:spLocks noChangeShapeType="1"/>
            </p:cNvSpPr>
            <p:nvPr/>
          </p:nvSpPr>
          <p:spPr bwMode="auto">
            <a:xfrm>
              <a:off x="2813311" y="2509223"/>
              <a:ext cx="0" cy="3109913"/>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9" name="Line 34"/>
            <p:cNvSpPr>
              <a:spLocks noChangeShapeType="1"/>
            </p:cNvSpPr>
            <p:nvPr/>
          </p:nvSpPr>
          <p:spPr bwMode="auto">
            <a:xfrm>
              <a:off x="3600711" y="2509223"/>
              <a:ext cx="0" cy="3109913"/>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40" name="Line 35"/>
            <p:cNvSpPr>
              <a:spLocks noChangeShapeType="1"/>
            </p:cNvSpPr>
            <p:nvPr/>
          </p:nvSpPr>
          <p:spPr bwMode="auto">
            <a:xfrm>
              <a:off x="4384936" y="2509223"/>
              <a:ext cx="0" cy="3109913"/>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41" name="Line 36"/>
            <p:cNvSpPr>
              <a:spLocks noChangeShapeType="1"/>
            </p:cNvSpPr>
            <p:nvPr/>
          </p:nvSpPr>
          <p:spPr bwMode="auto">
            <a:xfrm>
              <a:off x="5953386" y="2509223"/>
              <a:ext cx="0" cy="3109913"/>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42" name="Line 37"/>
            <p:cNvSpPr>
              <a:spLocks noChangeShapeType="1"/>
            </p:cNvSpPr>
            <p:nvPr/>
          </p:nvSpPr>
          <p:spPr bwMode="auto">
            <a:xfrm>
              <a:off x="5221548" y="2509223"/>
              <a:ext cx="0" cy="3109913"/>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43" name="Line 83"/>
            <p:cNvSpPr>
              <a:spLocks noChangeShapeType="1"/>
            </p:cNvSpPr>
            <p:nvPr/>
          </p:nvSpPr>
          <p:spPr bwMode="auto">
            <a:xfrm>
              <a:off x="1244861" y="2491761"/>
              <a:ext cx="0" cy="3128962"/>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44" name="Rectangle 143"/>
          <p:cNvSpPr/>
          <p:nvPr/>
        </p:nvSpPr>
        <p:spPr bwMode="auto">
          <a:xfrm>
            <a:off x="6442775" y="1094599"/>
            <a:ext cx="2529191" cy="5035532"/>
          </a:xfrm>
          <a:prstGeom prst="rect">
            <a:avLst/>
          </a:prstGeom>
          <a:solidFill>
            <a:schemeClr val="bg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9BBB"/>
              </a:solidFill>
              <a:effectLst/>
              <a:latin typeface="Tahoma" pitchFamily="23" charset="0"/>
            </a:endParaRPr>
          </a:p>
        </p:txBody>
      </p:sp>
      <p:sp>
        <p:nvSpPr>
          <p:cNvPr id="145" name="Text Box 4"/>
          <p:cNvSpPr txBox="1">
            <a:spLocks noChangeArrowheads="1"/>
          </p:cNvSpPr>
          <p:nvPr/>
        </p:nvSpPr>
        <p:spPr bwMode="auto">
          <a:xfrm>
            <a:off x="6559507" y="1278454"/>
            <a:ext cx="512763" cy="274638"/>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r>
              <a:rPr lang="en-GB" sz="1200" b="1" dirty="0">
                <a:solidFill>
                  <a:srgbClr val="009BBB"/>
                </a:solidFill>
                <a:cs typeface="Arial" pitchFamily="34" charset="0"/>
              </a:rPr>
              <a:t>Key:</a:t>
            </a:r>
            <a:endParaRPr lang="en-US" sz="1200" b="1" dirty="0">
              <a:solidFill>
                <a:srgbClr val="009BBB"/>
              </a:solidFill>
              <a:cs typeface="Arial" pitchFamily="34" charset="0"/>
            </a:endParaRPr>
          </a:p>
        </p:txBody>
      </p:sp>
      <p:sp>
        <p:nvSpPr>
          <p:cNvPr id="146" name="Oval 145"/>
          <p:cNvSpPr>
            <a:spLocks noChangeArrowheads="1"/>
          </p:cNvSpPr>
          <p:nvPr/>
        </p:nvSpPr>
        <p:spPr bwMode="auto">
          <a:xfrm>
            <a:off x="6591865" y="3285055"/>
            <a:ext cx="204788" cy="144462"/>
          </a:xfrm>
          <a:prstGeom prst="ellipse">
            <a:avLst/>
          </a:prstGeom>
          <a:solidFill>
            <a:schemeClr val="accent3"/>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47" name="Text Box 7"/>
          <p:cNvSpPr txBox="1">
            <a:spLocks noChangeArrowheads="1"/>
          </p:cNvSpPr>
          <p:nvPr/>
        </p:nvSpPr>
        <p:spPr bwMode="auto">
          <a:xfrm>
            <a:off x="6807765" y="3213617"/>
            <a:ext cx="1228725" cy="27463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Twisted </a:t>
            </a:r>
            <a:r>
              <a:rPr lang="en-GB" sz="1200" b="1" dirty="0">
                <a:solidFill>
                  <a:srgbClr val="009BBB"/>
                </a:solidFill>
                <a:cs typeface="Arial" pitchFamily="34" charset="0"/>
              </a:rPr>
              <a:t>pair</a:t>
            </a:r>
            <a:endParaRPr lang="en-US" sz="1200" b="1" dirty="0">
              <a:solidFill>
                <a:srgbClr val="009BBB"/>
              </a:solidFill>
              <a:cs typeface="Arial" pitchFamily="34" charset="0"/>
            </a:endParaRPr>
          </a:p>
        </p:txBody>
      </p:sp>
      <p:sp>
        <p:nvSpPr>
          <p:cNvPr id="148" name="Oval 147"/>
          <p:cNvSpPr>
            <a:spLocks noChangeArrowheads="1"/>
          </p:cNvSpPr>
          <p:nvPr/>
        </p:nvSpPr>
        <p:spPr bwMode="auto">
          <a:xfrm>
            <a:off x="6592659" y="2997717"/>
            <a:ext cx="203200" cy="144462"/>
          </a:xfrm>
          <a:prstGeom prst="ellipse">
            <a:avLst/>
          </a:prstGeom>
          <a:solidFill>
            <a:schemeClr val="tx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49" name="Text Box 9"/>
          <p:cNvSpPr txBox="1">
            <a:spLocks noChangeArrowheads="1"/>
          </p:cNvSpPr>
          <p:nvPr/>
        </p:nvSpPr>
        <p:spPr bwMode="auto">
          <a:xfrm>
            <a:off x="6788715" y="2938980"/>
            <a:ext cx="974725" cy="27463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Co-axial</a:t>
            </a:r>
            <a:endParaRPr lang="en-US" sz="1200" b="1" dirty="0">
              <a:solidFill>
                <a:srgbClr val="009BBB"/>
              </a:solidFill>
              <a:cs typeface="Arial" pitchFamily="34" charset="0"/>
            </a:endParaRPr>
          </a:p>
        </p:txBody>
      </p:sp>
      <p:sp>
        <p:nvSpPr>
          <p:cNvPr id="150" name="Oval 149"/>
          <p:cNvSpPr>
            <a:spLocks noChangeArrowheads="1"/>
          </p:cNvSpPr>
          <p:nvPr/>
        </p:nvSpPr>
        <p:spPr bwMode="auto">
          <a:xfrm>
            <a:off x="6592659" y="4126441"/>
            <a:ext cx="203200" cy="144462"/>
          </a:xfrm>
          <a:prstGeom prst="ellipse">
            <a:avLst/>
          </a:prstGeom>
          <a:solidFill>
            <a:srgbClr val="FFFF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51" name="Text Box 11"/>
          <p:cNvSpPr txBox="1">
            <a:spLocks noChangeArrowheads="1"/>
          </p:cNvSpPr>
          <p:nvPr/>
        </p:nvSpPr>
        <p:spPr bwMode="auto">
          <a:xfrm>
            <a:off x="6788715" y="4067703"/>
            <a:ext cx="2085975" cy="27699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Point </a:t>
            </a:r>
            <a:r>
              <a:rPr lang="en-GB" sz="1200" b="1" dirty="0">
                <a:solidFill>
                  <a:srgbClr val="009BBB"/>
                </a:solidFill>
                <a:cs typeface="Arial" pitchFamily="34" charset="0"/>
              </a:rPr>
              <a:t>to </a:t>
            </a:r>
            <a:r>
              <a:rPr lang="en-GB" sz="1200" b="1" dirty="0" smtClean="0">
                <a:solidFill>
                  <a:srgbClr val="009BBB"/>
                </a:solidFill>
                <a:cs typeface="Arial" pitchFamily="34" charset="0"/>
              </a:rPr>
              <a:t>Multipoint Fibre</a:t>
            </a:r>
          </a:p>
        </p:txBody>
      </p:sp>
      <p:sp>
        <p:nvSpPr>
          <p:cNvPr id="152" name="Oval 151"/>
          <p:cNvSpPr>
            <a:spLocks noChangeArrowheads="1"/>
          </p:cNvSpPr>
          <p:nvPr/>
        </p:nvSpPr>
        <p:spPr bwMode="auto">
          <a:xfrm>
            <a:off x="6592659" y="3832753"/>
            <a:ext cx="203200" cy="144462"/>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53" name="Text Box 13"/>
          <p:cNvSpPr txBox="1">
            <a:spLocks noChangeArrowheads="1"/>
          </p:cNvSpPr>
          <p:nvPr/>
        </p:nvSpPr>
        <p:spPr bwMode="auto">
          <a:xfrm>
            <a:off x="6807765" y="3775603"/>
            <a:ext cx="1685925" cy="27463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Single-mode </a:t>
            </a:r>
            <a:r>
              <a:rPr lang="en-GB" sz="1200" b="1" dirty="0">
                <a:solidFill>
                  <a:srgbClr val="009BBB"/>
                </a:solidFill>
                <a:cs typeface="Arial" pitchFamily="34" charset="0"/>
              </a:rPr>
              <a:t>Fibre</a:t>
            </a:r>
            <a:endParaRPr lang="en-US" sz="1200" b="1" dirty="0">
              <a:solidFill>
                <a:srgbClr val="009BBB"/>
              </a:solidFill>
              <a:cs typeface="Arial" pitchFamily="34" charset="0"/>
            </a:endParaRPr>
          </a:p>
        </p:txBody>
      </p:sp>
      <p:sp>
        <p:nvSpPr>
          <p:cNvPr id="154" name="Oval 153"/>
          <p:cNvSpPr>
            <a:spLocks noChangeArrowheads="1"/>
          </p:cNvSpPr>
          <p:nvPr/>
        </p:nvSpPr>
        <p:spPr bwMode="auto">
          <a:xfrm>
            <a:off x="6592659" y="1889642"/>
            <a:ext cx="203200" cy="144463"/>
          </a:xfrm>
          <a:prstGeom prst="ellipse">
            <a:avLst/>
          </a:prstGeom>
          <a:solidFill>
            <a:srgbClr val="FF00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55" name="Text Box 16"/>
          <p:cNvSpPr txBox="1">
            <a:spLocks noChangeArrowheads="1"/>
          </p:cNvSpPr>
          <p:nvPr/>
        </p:nvSpPr>
        <p:spPr bwMode="auto">
          <a:xfrm>
            <a:off x="6798240" y="1816617"/>
            <a:ext cx="1389063" cy="2746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Backplane</a:t>
            </a:r>
            <a:endParaRPr lang="en-US" sz="1200" b="1" dirty="0">
              <a:solidFill>
                <a:srgbClr val="009BBB"/>
              </a:solidFill>
              <a:cs typeface="Arial" pitchFamily="34" charset="0"/>
            </a:endParaRPr>
          </a:p>
        </p:txBody>
      </p:sp>
      <p:sp>
        <p:nvSpPr>
          <p:cNvPr id="156" name="Oval 155"/>
          <p:cNvSpPr>
            <a:spLocks noChangeArrowheads="1"/>
          </p:cNvSpPr>
          <p:nvPr/>
        </p:nvSpPr>
        <p:spPr bwMode="auto">
          <a:xfrm>
            <a:off x="6592659" y="2176980"/>
            <a:ext cx="203200" cy="144463"/>
          </a:xfrm>
          <a:prstGeom prst="ellipse">
            <a:avLst/>
          </a:prstGeom>
          <a:solidFill>
            <a:schemeClr val="accent4"/>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57" name="Text Box 18"/>
          <p:cNvSpPr txBox="1">
            <a:spLocks noChangeArrowheads="1"/>
          </p:cNvSpPr>
          <p:nvPr/>
        </p:nvSpPr>
        <p:spPr bwMode="auto">
          <a:xfrm>
            <a:off x="6799828" y="2105542"/>
            <a:ext cx="918649"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Twin-axial</a:t>
            </a:r>
            <a:endParaRPr lang="en-US" sz="1200" b="1" dirty="0">
              <a:solidFill>
                <a:srgbClr val="009BBB"/>
              </a:solidFill>
              <a:cs typeface="Arial" pitchFamily="34" charset="0"/>
            </a:endParaRPr>
          </a:p>
        </p:txBody>
      </p:sp>
      <p:sp>
        <p:nvSpPr>
          <p:cNvPr id="158" name="Oval 157"/>
          <p:cNvSpPr>
            <a:spLocks noChangeArrowheads="1"/>
          </p:cNvSpPr>
          <p:nvPr/>
        </p:nvSpPr>
        <p:spPr bwMode="auto">
          <a:xfrm>
            <a:off x="6592659" y="2450030"/>
            <a:ext cx="203200" cy="1444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59" name="Text Box 20"/>
          <p:cNvSpPr txBox="1">
            <a:spLocks noChangeArrowheads="1"/>
          </p:cNvSpPr>
          <p:nvPr/>
        </p:nvSpPr>
        <p:spPr bwMode="auto">
          <a:xfrm>
            <a:off x="6799828" y="2392880"/>
            <a:ext cx="1375698"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Multimode </a:t>
            </a:r>
            <a:r>
              <a:rPr lang="en-GB" sz="1200" b="1" dirty="0">
                <a:solidFill>
                  <a:srgbClr val="009BBB"/>
                </a:solidFill>
                <a:cs typeface="Arial" pitchFamily="34" charset="0"/>
              </a:rPr>
              <a:t>Fibre</a:t>
            </a:r>
            <a:endParaRPr lang="en-US" sz="1200" b="1" dirty="0">
              <a:solidFill>
                <a:srgbClr val="009BBB"/>
              </a:solidFill>
              <a:cs typeface="Arial" pitchFamily="34" charset="0"/>
            </a:endParaRPr>
          </a:p>
        </p:txBody>
      </p:sp>
      <p:sp>
        <p:nvSpPr>
          <p:cNvPr id="160" name="Oval 159"/>
          <p:cNvSpPr>
            <a:spLocks noChangeArrowheads="1"/>
          </p:cNvSpPr>
          <p:nvPr/>
        </p:nvSpPr>
        <p:spPr bwMode="auto">
          <a:xfrm>
            <a:off x="6592659" y="2735780"/>
            <a:ext cx="203200" cy="144463"/>
          </a:xfrm>
          <a:prstGeom prst="ellipse">
            <a:avLst/>
          </a:prstGeom>
          <a:solidFill>
            <a:schemeClr val="accent6"/>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61" name="Text Box 22"/>
          <p:cNvSpPr txBox="1">
            <a:spLocks noChangeArrowheads="1"/>
          </p:cNvSpPr>
          <p:nvPr/>
        </p:nvSpPr>
        <p:spPr bwMode="auto">
          <a:xfrm>
            <a:off x="6807765" y="2662755"/>
            <a:ext cx="2066925" cy="27463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Voice </a:t>
            </a:r>
            <a:r>
              <a:rPr lang="en-GB" sz="1200" b="1" dirty="0">
                <a:solidFill>
                  <a:srgbClr val="009BBB"/>
                </a:solidFill>
                <a:cs typeface="Arial" pitchFamily="34" charset="0"/>
              </a:rPr>
              <a:t>grade copper</a:t>
            </a:r>
            <a:endParaRPr lang="en-US" sz="1200" b="1" dirty="0">
              <a:solidFill>
                <a:srgbClr val="009BBB"/>
              </a:solidFill>
              <a:cs typeface="Arial" pitchFamily="34" charset="0"/>
            </a:endParaRPr>
          </a:p>
        </p:txBody>
      </p:sp>
      <p:sp>
        <p:nvSpPr>
          <p:cNvPr id="162" name="Oval 161"/>
          <p:cNvSpPr>
            <a:spLocks noChangeArrowheads="1"/>
          </p:cNvSpPr>
          <p:nvPr/>
        </p:nvSpPr>
        <p:spPr bwMode="auto">
          <a:xfrm>
            <a:off x="6592659" y="1649930"/>
            <a:ext cx="203200" cy="144463"/>
          </a:xfrm>
          <a:prstGeom prst="ellipse">
            <a:avLst/>
          </a:prstGeom>
          <a:solidFill>
            <a:schemeClr val="accent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163" name="Text Box 24"/>
          <p:cNvSpPr txBox="1">
            <a:spLocks noChangeArrowheads="1"/>
          </p:cNvSpPr>
          <p:nvPr/>
        </p:nvSpPr>
        <p:spPr bwMode="auto">
          <a:xfrm>
            <a:off x="6798240" y="1578492"/>
            <a:ext cx="2005013" cy="2746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Chip-to chip/module</a:t>
            </a:r>
            <a:endParaRPr lang="en-US" sz="1200" b="1" dirty="0">
              <a:solidFill>
                <a:srgbClr val="009BBB"/>
              </a:solidFill>
              <a:cs typeface="Arial" pitchFamily="34" charset="0"/>
            </a:endParaRPr>
          </a:p>
        </p:txBody>
      </p:sp>
      <p:sp>
        <p:nvSpPr>
          <p:cNvPr id="164" name="Text Box 26"/>
          <p:cNvSpPr txBox="1">
            <a:spLocks noChangeArrowheads="1"/>
          </p:cNvSpPr>
          <p:nvPr/>
        </p:nvSpPr>
        <p:spPr bwMode="auto">
          <a:xfrm>
            <a:off x="2991144" y="6202362"/>
            <a:ext cx="1096963" cy="274638"/>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r>
              <a:rPr lang="en-GB" sz="1200" b="1" dirty="0">
                <a:solidFill>
                  <a:schemeClr val="tx1"/>
                </a:solidFill>
                <a:cs typeface="Arial" pitchFamily="34" charset="0"/>
              </a:rPr>
              <a:t>Distance (m)</a:t>
            </a:r>
            <a:endParaRPr lang="en-US" sz="1200" b="1" dirty="0">
              <a:solidFill>
                <a:schemeClr val="tx1"/>
              </a:solidFill>
              <a:cs typeface="Arial" pitchFamily="34" charset="0"/>
            </a:endParaRPr>
          </a:p>
        </p:txBody>
      </p:sp>
      <p:sp>
        <p:nvSpPr>
          <p:cNvPr id="165" name="Text Box 38"/>
          <p:cNvSpPr txBox="1">
            <a:spLocks noChangeArrowheads="1"/>
          </p:cNvSpPr>
          <p:nvPr/>
        </p:nvSpPr>
        <p:spPr bwMode="auto">
          <a:xfrm>
            <a:off x="362211" y="4712356"/>
            <a:ext cx="479425" cy="2746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10M</a:t>
            </a:r>
            <a:endParaRPr lang="en-US" sz="1200" b="1">
              <a:solidFill>
                <a:schemeClr val="tx1"/>
              </a:solidFill>
              <a:cs typeface="Arial" pitchFamily="34" charset="0"/>
            </a:endParaRPr>
          </a:p>
        </p:txBody>
      </p:sp>
      <p:sp>
        <p:nvSpPr>
          <p:cNvPr id="166" name="Text Box 39"/>
          <p:cNvSpPr txBox="1">
            <a:spLocks noChangeArrowheads="1"/>
          </p:cNvSpPr>
          <p:nvPr/>
        </p:nvSpPr>
        <p:spPr bwMode="auto">
          <a:xfrm>
            <a:off x="276486" y="4145618"/>
            <a:ext cx="565150" cy="2746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100M</a:t>
            </a:r>
            <a:endParaRPr lang="en-US" sz="1200" b="1">
              <a:solidFill>
                <a:schemeClr val="tx1"/>
              </a:solidFill>
              <a:cs typeface="Arial" pitchFamily="34" charset="0"/>
            </a:endParaRPr>
          </a:p>
        </p:txBody>
      </p:sp>
      <p:sp>
        <p:nvSpPr>
          <p:cNvPr id="167" name="Text Box 40"/>
          <p:cNvSpPr txBox="1">
            <a:spLocks noChangeArrowheads="1"/>
          </p:cNvSpPr>
          <p:nvPr/>
        </p:nvSpPr>
        <p:spPr bwMode="auto">
          <a:xfrm>
            <a:off x="465398" y="3559831"/>
            <a:ext cx="387350" cy="2746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1G</a:t>
            </a:r>
            <a:endParaRPr lang="en-US" sz="1200" b="1">
              <a:solidFill>
                <a:schemeClr val="tx1"/>
              </a:solidFill>
              <a:cs typeface="Arial" pitchFamily="34" charset="0"/>
            </a:endParaRPr>
          </a:p>
        </p:txBody>
      </p:sp>
      <p:sp>
        <p:nvSpPr>
          <p:cNvPr id="168" name="Text Box 41"/>
          <p:cNvSpPr txBox="1">
            <a:spLocks noChangeArrowheads="1"/>
          </p:cNvSpPr>
          <p:nvPr/>
        </p:nvSpPr>
        <p:spPr bwMode="auto">
          <a:xfrm>
            <a:off x="379673" y="2959756"/>
            <a:ext cx="473075" cy="2746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10G</a:t>
            </a:r>
            <a:endParaRPr lang="en-US" sz="1200" b="1">
              <a:solidFill>
                <a:schemeClr val="tx1"/>
              </a:solidFill>
              <a:cs typeface="Arial" pitchFamily="34" charset="0"/>
            </a:endParaRPr>
          </a:p>
        </p:txBody>
      </p:sp>
      <p:sp>
        <p:nvSpPr>
          <p:cNvPr id="169" name="Text Box 42"/>
          <p:cNvSpPr txBox="1">
            <a:spLocks noChangeArrowheads="1"/>
          </p:cNvSpPr>
          <p:nvPr/>
        </p:nvSpPr>
        <p:spPr bwMode="auto">
          <a:xfrm>
            <a:off x="295536" y="2377143"/>
            <a:ext cx="557212" cy="2746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100G</a:t>
            </a:r>
            <a:endParaRPr lang="en-US" sz="1200" b="1">
              <a:solidFill>
                <a:schemeClr val="tx1"/>
              </a:solidFill>
              <a:cs typeface="Arial" pitchFamily="34" charset="0"/>
            </a:endParaRPr>
          </a:p>
        </p:txBody>
      </p:sp>
      <p:sp>
        <p:nvSpPr>
          <p:cNvPr id="170" name="Oval 169"/>
          <p:cNvSpPr>
            <a:spLocks noChangeArrowheads="1"/>
          </p:cNvSpPr>
          <p:nvPr/>
        </p:nvSpPr>
        <p:spPr bwMode="auto">
          <a:xfrm>
            <a:off x="3641986" y="4783793"/>
            <a:ext cx="261937" cy="195263"/>
          </a:xfrm>
          <a:prstGeom prst="ellipse">
            <a:avLst/>
          </a:prstGeom>
          <a:solidFill>
            <a:schemeClr val="tx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71" name="Oval 170"/>
          <p:cNvSpPr>
            <a:spLocks noChangeArrowheads="1"/>
          </p:cNvSpPr>
          <p:nvPr/>
        </p:nvSpPr>
        <p:spPr bwMode="auto">
          <a:xfrm>
            <a:off x="3903923" y="4783793"/>
            <a:ext cx="261938" cy="195263"/>
          </a:xfrm>
          <a:prstGeom prst="ellipse">
            <a:avLst/>
          </a:prstGeom>
          <a:solidFill>
            <a:schemeClr val="tx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72" name="Oval 171"/>
          <p:cNvSpPr>
            <a:spLocks noChangeArrowheads="1"/>
          </p:cNvSpPr>
          <p:nvPr/>
        </p:nvSpPr>
        <p:spPr bwMode="auto">
          <a:xfrm>
            <a:off x="3470536" y="4783793"/>
            <a:ext cx="263525" cy="195263"/>
          </a:xfrm>
          <a:prstGeom prst="ellipse">
            <a:avLst/>
          </a:prstGeom>
          <a:solidFill>
            <a:schemeClr val="accent3"/>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73" name="Text Box 46"/>
          <p:cNvSpPr txBox="1">
            <a:spLocks noChangeArrowheads="1"/>
          </p:cNvSpPr>
          <p:nvPr/>
        </p:nvSpPr>
        <p:spPr bwMode="auto">
          <a:xfrm>
            <a:off x="2634939" y="5964238"/>
            <a:ext cx="354584"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a:t>
            </a:r>
            <a:endParaRPr lang="en-US" sz="1200" b="1">
              <a:solidFill>
                <a:schemeClr val="tx1"/>
              </a:solidFill>
              <a:cs typeface="Arial" pitchFamily="34" charset="0"/>
            </a:endParaRPr>
          </a:p>
        </p:txBody>
      </p:sp>
      <p:sp>
        <p:nvSpPr>
          <p:cNvPr id="174" name="Text Box 47"/>
          <p:cNvSpPr txBox="1">
            <a:spLocks noChangeArrowheads="1"/>
          </p:cNvSpPr>
          <p:nvPr/>
        </p:nvSpPr>
        <p:spPr bwMode="auto">
          <a:xfrm>
            <a:off x="3383681" y="5964238"/>
            <a:ext cx="412292"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a:t>
            </a:r>
            <a:r>
              <a:rPr lang="en-GB" sz="1200" b="1" baseline="30000">
                <a:solidFill>
                  <a:schemeClr val="tx1"/>
                </a:solidFill>
                <a:cs typeface="Arial" pitchFamily="34" charset="0"/>
              </a:rPr>
              <a:t>2</a:t>
            </a:r>
            <a:endParaRPr lang="en-US" sz="1200" b="1" baseline="30000">
              <a:solidFill>
                <a:schemeClr val="tx1"/>
              </a:solidFill>
              <a:cs typeface="Arial" pitchFamily="34" charset="0"/>
            </a:endParaRPr>
          </a:p>
        </p:txBody>
      </p:sp>
      <p:sp>
        <p:nvSpPr>
          <p:cNvPr id="175" name="Text Box 48"/>
          <p:cNvSpPr txBox="1">
            <a:spLocks noChangeArrowheads="1"/>
          </p:cNvSpPr>
          <p:nvPr/>
        </p:nvSpPr>
        <p:spPr bwMode="auto">
          <a:xfrm>
            <a:off x="4176973" y="5969000"/>
            <a:ext cx="409575" cy="2746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a:t>
            </a:r>
            <a:r>
              <a:rPr lang="en-GB" sz="1200" b="1" baseline="30000">
                <a:solidFill>
                  <a:schemeClr val="tx1"/>
                </a:solidFill>
                <a:cs typeface="Arial" pitchFamily="34" charset="0"/>
              </a:rPr>
              <a:t>3</a:t>
            </a:r>
            <a:endParaRPr lang="en-US" sz="1200" b="1" baseline="30000">
              <a:solidFill>
                <a:schemeClr val="tx1"/>
              </a:solidFill>
              <a:cs typeface="Arial" pitchFamily="34" charset="0"/>
            </a:endParaRPr>
          </a:p>
        </p:txBody>
      </p:sp>
      <p:sp>
        <p:nvSpPr>
          <p:cNvPr id="176" name="Text Box 49"/>
          <p:cNvSpPr txBox="1">
            <a:spLocks noChangeArrowheads="1"/>
          </p:cNvSpPr>
          <p:nvPr/>
        </p:nvSpPr>
        <p:spPr bwMode="auto">
          <a:xfrm>
            <a:off x="5007236" y="5992813"/>
            <a:ext cx="409575" cy="2746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a:t>
            </a:r>
            <a:r>
              <a:rPr lang="en-GB" sz="1200" b="1" baseline="30000">
                <a:solidFill>
                  <a:schemeClr val="tx1"/>
                </a:solidFill>
                <a:cs typeface="Arial" pitchFamily="34" charset="0"/>
              </a:rPr>
              <a:t>4</a:t>
            </a:r>
            <a:endParaRPr lang="en-US" sz="1200" b="1" baseline="30000">
              <a:solidFill>
                <a:schemeClr val="tx1"/>
              </a:solidFill>
              <a:cs typeface="Arial" pitchFamily="34" charset="0"/>
            </a:endParaRPr>
          </a:p>
        </p:txBody>
      </p:sp>
      <p:sp>
        <p:nvSpPr>
          <p:cNvPr id="177" name="Text Box 50"/>
          <p:cNvSpPr txBox="1">
            <a:spLocks noChangeArrowheads="1"/>
          </p:cNvSpPr>
          <p:nvPr/>
        </p:nvSpPr>
        <p:spPr bwMode="auto">
          <a:xfrm>
            <a:off x="5742248" y="5992813"/>
            <a:ext cx="409575" cy="2746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10</a:t>
            </a:r>
            <a:r>
              <a:rPr lang="en-GB" sz="1200" b="1" baseline="30000">
                <a:solidFill>
                  <a:schemeClr val="tx1"/>
                </a:solidFill>
                <a:cs typeface="Arial" pitchFamily="34" charset="0"/>
              </a:rPr>
              <a:t>5</a:t>
            </a:r>
            <a:endParaRPr lang="en-US" sz="1200" b="1" baseline="30000">
              <a:solidFill>
                <a:schemeClr val="tx1"/>
              </a:solidFill>
              <a:cs typeface="Arial" pitchFamily="34" charset="0"/>
            </a:endParaRPr>
          </a:p>
        </p:txBody>
      </p:sp>
      <p:sp>
        <p:nvSpPr>
          <p:cNvPr id="178" name="Oval 177"/>
          <p:cNvSpPr>
            <a:spLocks noChangeArrowheads="1"/>
          </p:cNvSpPr>
          <p:nvPr/>
        </p:nvSpPr>
        <p:spPr bwMode="auto">
          <a:xfrm>
            <a:off x="3470536" y="4242456"/>
            <a:ext cx="263525" cy="193675"/>
          </a:xfrm>
          <a:prstGeom prst="ellipse">
            <a:avLst/>
          </a:prstGeom>
          <a:solidFill>
            <a:schemeClr val="accent3"/>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79" name="Oval 178"/>
          <p:cNvSpPr>
            <a:spLocks noChangeArrowheads="1"/>
          </p:cNvSpPr>
          <p:nvPr/>
        </p:nvSpPr>
        <p:spPr bwMode="auto">
          <a:xfrm>
            <a:off x="3470536" y="3639206"/>
            <a:ext cx="263525" cy="195262"/>
          </a:xfrm>
          <a:prstGeom prst="ellipse">
            <a:avLst/>
          </a:prstGeom>
          <a:solidFill>
            <a:schemeClr val="accent3"/>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0" name="Oval 179"/>
          <p:cNvSpPr>
            <a:spLocks noChangeArrowheads="1"/>
          </p:cNvSpPr>
          <p:nvPr/>
        </p:nvSpPr>
        <p:spPr bwMode="auto">
          <a:xfrm>
            <a:off x="3470536" y="3056593"/>
            <a:ext cx="263525" cy="195263"/>
          </a:xfrm>
          <a:prstGeom prst="ellipse">
            <a:avLst/>
          </a:prstGeom>
          <a:solidFill>
            <a:schemeClr val="accent3"/>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1" name="Oval 180"/>
          <p:cNvSpPr>
            <a:spLocks noChangeArrowheads="1"/>
          </p:cNvSpPr>
          <p:nvPr/>
        </p:nvSpPr>
        <p:spPr bwMode="auto">
          <a:xfrm>
            <a:off x="1895736" y="3640793"/>
            <a:ext cx="261937" cy="195263"/>
          </a:xfrm>
          <a:prstGeom prst="ellipse">
            <a:avLst/>
          </a:prstGeom>
          <a:solidFill>
            <a:srgbClr val="FF00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2" name="Oval 181"/>
          <p:cNvSpPr>
            <a:spLocks noChangeArrowheads="1"/>
          </p:cNvSpPr>
          <p:nvPr/>
        </p:nvSpPr>
        <p:spPr bwMode="auto">
          <a:xfrm>
            <a:off x="1895736" y="3056593"/>
            <a:ext cx="261937" cy="195263"/>
          </a:xfrm>
          <a:prstGeom prst="ellipse">
            <a:avLst/>
          </a:prstGeom>
          <a:solidFill>
            <a:srgbClr val="FF00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3" name="Oval 182"/>
          <p:cNvSpPr>
            <a:spLocks noChangeArrowheads="1"/>
          </p:cNvSpPr>
          <p:nvPr/>
        </p:nvSpPr>
        <p:spPr bwMode="auto">
          <a:xfrm>
            <a:off x="1894148" y="2812118"/>
            <a:ext cx="261938" cy="195263"/>
          </a:xfrm>
          <a:prstGeom prst="ellipse">
            <a:avLst/>
          </a:prstGeom>
          <a:solidFill>
            <a:srgbClr val="FF00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4" name="Text Box 57"/>
          <p:cNvSpPr txBox="1">
            <a:spLocks noChangeArrowheads="1"/>
          </p:cNvSpPr>
          <p:nvPr/>
        </p:nvSpPr>
        <p:spPr bwMode="auto">
          <a:xfrm>
            <a:off x="1889386" y="5967413"/>
            <a:ext cx="269875" cy="2746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1</a:t>
            </a:r>
            <a:endParaRPr lang="en-US" sz="1200" b="1">
              <a:solidFill>
                <a:schemeClr val="tx1"/>
              </a:solidFill>
              <a:cs typeface="Arial" pitchFamily="34" charset="0"/>
            </a:endParaRPr>
          </a:p>
        </p:txBody>
      </p:sp>
      <p:sp>
        <p:nvSpPr>
          <p:cNvPr id="185" name="Oval 184"/>
          <p:cNvSpPr>
            <a:spLocks noChangeArrowheads="1"/>
          </p:cNvSpPr>
          <p:nvPr/>
        </p:nvSpPr>
        <p:spPr bwMode="auto">
          <a:xfrm>
            <a:off x="2519623" y="2835931"/>
            <a:ext cx="261938" cy="193675"/>
          </a:xfrm>
          <a:prstGeom prst="ellipse">
            <a:avLst/>
          </a:prstGeom>
          <a:solidFill>
            <a:schemeClr val="accent4"/>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6" name="Oval 185"/>
          <p:cNvSpPr>
            <a:spLocks noChangeArrowheads="1"/>
          </p:cNvSpPr>
          <p:nvPr/>
        </p:nvSpPr>
        <p:spPr bwMode="auto">
          <a:xfrm>
            <a:off x="2519623" y="2486267"/>
            <a:ext cx="261938" cy="195262"/>
          </a:xfrm>
          <a:prstGeom prst="ellipse">
            <a:avLst/>
          </a:prstGeom>
          <a:solidFill>
            <a:schemeClr val="accent4"/>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7" name="Oval 186"/>
          <p:cNvSpPr>
            <a:spLocks noChangeArrowheads="1"/>
          </p:cNvSpPr>
          <p:nvPr/>
        </p:nvSpPr>
        <p:spPr bwMode="auto">
          <a:xfrm>
            <a:off x="3529805" y="2472393"/>
            <a:ext cx="263525" cy="1952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8" name="Oval 187"/>
          <p:cNvSpPr>
            <a:spLocks noChangeArrowheads="1"/>
          </p:cNvSpPr>
          <p:nvPr/>
        </p:nvSpPr>
        <p:spPr bwMode="auto">
          <a:xfrm>
            <a:off x="3470536" y="2812118"/>
            <a:ext cx="263525" cy="1952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89" name="Oval 188"/>
          <p:cNvSpPr>
            <a:spLocks noChangeArrowheads="1"/>
          </p:cNvSpPr>
          <p:nvPr/>
        </p:nvSpPr>
        <p:spPr bwMode="auto">
          <a:xfrm>
            <a:off x="5432686" y="2472393"/>
            <a:ext cx="260350" cy="195263"/>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90" name="Oval 189"/>
          <p:cNvSpPr>
            <a:spLocks noChangeArrowheads="1"/>
          </p:cNvSpPr>
          <p:nvPr/>
        </p:nvSpPr>
        <p:spPr bwMode="auto">
          <a:xfrm>
            <a:off x="5088198" y="2472393"/>
            <a:ext cx="263525" cy="195263"/>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91" name="Oval 190"/>
          <p:cNvSpPr>
            <a:spLocks noChangeArrowheads="1"/>
          </p:cNvSpPr>
          <p:nvPr/>
        </p:nvSpPr>
        <p:spPr bwMode="auto">
          <a:xfrm>
            <a:off x="5088198" y="2812118"/>
            <a:ext cx="263525" cy="195263"/>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92" name="Text Box 65"/>
          <p:cNvSpPr txBox="1">
            <a:spLocks noChangeArrowheads="1"/>
          </p:cNvSpPr>
          <p:nvPr/>
        </p:nvSpPr>
        <p:spPr bwMode="auto">
          <a:xfrm>
            <a:off x="151714" y="1518623"/>
            <a:ext cx="885179" cy="276999"/>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r>
              <a:rPr lang="en-GB" sz="1200" b="1" dirty="0">
                <a:solidFill>
                  <a:schemeClr val="tx1"/>
                </a:solidFill>
                <a:cs typeface="Arial" pitchFamily="34" charset="0"/>
              </a:rPr>
              <a:t>Rate (</a:t>
            </a:r>
            <a:r>
              <a:rPr lang="en-GB" sz="1200" b="1" dirty="0" err="1">
                <a:solidFill>
                  <a:schemeClr val="tx1"/>
                </a:solidFill>
                <a:cs typeface="Arial" pitchFamily="34" charset="0"/>
              </a:rPr>
              <a:t>b/s</a:t>
            </a:r>
            <a:r>
              <a:rPr lang="en-GB" sz="1200" b="1" dirty="0">
                <a:solidFill>
                  <a:schemeClr val="tx1"/>
                </a:solidFill>
                <a:cs typeface="Arial" pitchFamily="34" charset="0"/>
              </a:rPr>
              <a:t>)</a:t>
            </a:r>
            <a:endParaRPr lang="en-US" sz="1200" b="1" dirty="0">
              <a:solidFill>
                <a:schemeClr val="tx1"/>
              </a:solidFill>
              <a:cs typeface="Arial" pitchFamily="34" charset="0"/>
            </a:endParaRPr>
          </a:p>
        </p:txBody>
      </p:sp>
      <p:sp>
        <p:nvSpPr>
          <p:cNvPr id="193" name="Oval 192"/>
          <p:cNvSpPr>
            <a:spLocks noChangeArrowheads="1"/>
          </p:cNvSpPr>
          <p:nvPr/>
        </p:nvSpPr>
        <p:spPr bwMode="auto">
          <a:xfrm>
            <a:off x="5304098" y="3640793"/>
            <a:ext cx="260350" cy="195263"/>
          </a:xfrm>
          <a:prstGeom prst="ellipse">
            <a:avLst/>
          </a:prstGeom>
          <a:solidFill>
            <a:srgbClr val="FFFF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194" name="Group 58"/>
          <p:cNvGrpSpPr>
            <a:grpSpLocks/>
          </p:cNvGrpSpPr>
          <p:nvPr/>
        </p:nvGrpSpPr>
        <p:grpSpPr bwMode="auto">
          <a:xfrm>
            <a:off x="5039041" y="3640793"/>
            <a:ext cx="265113" cy="195263"/>
            <a:chOff x="5012" y="1933"/>
            <a:chExt cx="91" cy="91"/>
          </a:xfrm>
        </p:grpSpPr>
        <p:grpSp>
          <p:nvGrpSpPr>
            <p:cNvPr id="195" name="Group 97"/>
            <p:cNvGrpSpPr>
              <a:grpSpLocks/>
            </p:cNvGrpSpPr>
            <p:nvPr/>
          </p:nvGrpSpPr>
          <p:grpSpPr bwMode="auto">
            <a:xfrm>
              <a:off x="5057" y="1933"/>
              <a:ext cx="46" cy="91"/>
              <a:chOff x="4059" y="2341"/>
              <a:chExt cx="46" cy="91"/>
            </a:xfrm>
          </p:grpSpPr>
          <p:sp>
            <p:nvSpPr>
              <p:cNvPr id="199" name="Arc 69"/>
              <p:cNvSpPr>
                <a:spLocks/>
              </p:cNvSpPr>
              <p:nvPr/>
            </p:nvSpPr>
            <p:spPr bwMode="auto">
              <a:xfrm>
                <a:off x="4059" y="2342"/>
                <a:ext cx="46" cy="90"/>
              </a:xfrm>
              <a:custGeom>
                <a:avLst/>
                <a:gdLst>
                  <a:gd name="T0" fmla="*/ 0 w 21600"/>
                  <a:gd name="T1" fmla="*/ 0 h 43199"/>
                  <a:gd name="T2" fmla="*/ 0 w 21600"/>
                  <a:gd name="T3" fmla="*/ 90 h 43199"/>
                  <a:gd name="T4" fmla="*/ 0 w 21600"/>
                  <a:gd name="T5" fmla="*/ 45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47"/>
                      <a:pt x="12057" y="43083"/>
                      <a:pt x="210" y="43198"/>
                    </a:cubicBezTo>
                  </a:path>
                  <a:path w="21600" h="43199" stroke="0" extrusionOk="0">
                    <a:moveTo>
                      <a:pt x="-1" y="0"/>
                    </a:moveTo>
                    <a:cubicBezTo>
                      <a:pt x="11929" y="0"/>
                      <a:pt x="21600" y="9670"/>
                      <a:pt x="21600" y="21600"/>
                    </a:cubicBezTo>
                    <a:cubicBezTo>
                      <a:pt x="21600" y="33447"/>
                      <a:pt x="12057" y="43083"/>
                      <a:pt x="210" y="43198"/>
                    </a:cubicBezTo>
                    <a:lnTo>
                      <a:pt x="0" y="21600"/>
                    </a:lnTo>
                    <a:close/>
                  </a:path>
                </a:pathLst>
              </a:cu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0" name="Line 70"/>
              <p:cNvSpPr>
                <a:spLocks noChangeShapeType="1"/>
              </p:cNvSpPr>
              <p:nvPr/>
            </p:nvSpPr>
            <p:spPr bwMode="auto">
              <a:xfrm>
                <a:off x="4059" y="2341"/>
                <a:ext cx="0" cy="91"/>
              </a:xfrm>
              <a:prstGeom prst="line">
                <a:avLst/>
              </a:prstGeom>
              <a:noFill/>
              <a:ln w="9525">
                <a:solidFill>
                  <a:schemeClr val="bg1"/>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grpSp>
          <p:nvGrpSpPr>
            <p:cNvPr id="196" name="Group 98"/>
            <p:cNvGrpSpPr>
              <a:grpSpLocks/>
            </p:cNvGrpSpPr>
            <p:nvPr/>
          </p:nvGrpSpPr>
          <p:grpSpPr bwMode="auto">
            <a:xfrm flipH="1">
              <a:off x="5012" y="1933"/>
              <a:ext cx="46" cy="91"/>
              <a:chOff x="4059" y="2341"/>
              <a:chExt cx="46" cy="91"/>
            </a:xfrm>
          </p:grpSpPr>
          <p:sp>
            <p:nvSpPr>
              <p:cNvPr id="197" name="Arc 72"/>
              <p:cNvSpPr>
                <a:spLocks/>
              </p:cNvSpPr>
              <p:nvPr/>
            </p:nvSpPr>
            <p:spPr bwMode="auto">
              <a:xfrm>
                <a:off x="4059" y="2342"/>
                <a:ext cx="46" cy="90"/>
              </a:xfrm>
              <a:custGeom>
                <a:avLst/>
                <a:gdLst>
                  <a:gd name="T0" fmla="*/ 0 w 21600"/>
                  <a:gd name="T1" fmla="*/ 0 h 43199"/>
                  <a:gd name="T2" fmla="*/ 0 w 21600"/>
                  <a:gd name="T3" fmla="*/ 90 h 43199"/>
                  <a:gd name="T4" fmla="*/ 0 w 21600"/>
                  <a:gd name="T5" fmla="*/ 45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47"/>
                      <a:pt x="12057" y="43083"/>
                      <a:pt x="210" y="43198"/>
                    </a:cubicBezTo>
                  </a:path>
                  <a:path w="21600" h="43199" stroke="0" extrusionOk="0">
                    <a:moveTo>
                      <a:pt x="-1" y="0"/>
                    </a:moveTo>
                    <a:cubicBezTo>
                      <a:pt x="11929" y="0"/>
                      <a:pt x="21600" y="9670"/>
                      <a:pt x="21600" y="21600"/>
                    </a:cubicBezTo>
                    <a:cubicBezTo>
                      <a:pt x="21600" y="33447"/>
                      <a:pt x="12057" y="43083"/>
                      <a:pt x="210" y="43198"/>
                    </a:cubicBezTo>
                    <a:lnTo>
                      <a:pt x="0" y="21600"/>
                    </a:lnTo>
                    <a:close/>
                  </a:path>
                </a:pathLst>
              </a:custGeom>
              <a:solidFill>
                <a:srgbClr val="FFFF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98" name="Line 73"/>
              <p:cNvSpPr>
                <a:spLocks noChangeShapeType="1"/>
              </p:cNvSpPr>
              <p:nvPr/>
            </p:nvSpPr>
            <p:spPr bwMode="auto">
              <a:xfrm>
                <a:off x="4059" y="2341"/>
                <a:ext cx="0" cy="91"/>
              </a:xfrm>
              <a:prstGeom prst="line">
                <a:avLst/>
              </a:prstGeom>
              <a:noFill/>
              <a:ln w="9525">
                <a:solidFill>
                  <a:schemeClr val="bg1"/>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grpSp>
      <p:sp>
        <p:nvSpPr>
          <p:cNvPr id="201" name="Oval 200"/>
          <p:cNvSpPr>
            <a:spLocks noChangeArrowheads="1"/>
          </p:cNvSpPr>
          <p:nvPr/>
        </p:nvSpPr>
        <p:spPr bwMode="auto">
          <a:xfrm>
            <a:off x="3864236" y="3640793"/>
            <a:ext cx="261937" cy="1952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2" name="Oval 201"/>
          <p:cNvSpPr>
            <a:spLocks noChangeArrowheads="1"/>
          </p:cNvSpPr>
          <p:nvPr/>
        </p:nvSpPr>
        <p:spPr bwMode="auto">
          <a:xfrm>
            <a:off x="5091373" y="4224993"/>
            <a:ext cx="261938" cy="195263"/>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3" name="Oval 202"/>
          <p:cNvSpPr>
            <a:spLocks noChangeArrowheads="1"/>
          </p:cNvSpPr>
          <p:nvPr/>
        </p:nvSpPr>
        <p:spPr bwMode="auto">
          <a:xfrm>
            <a:off x="4070611" y="4788556"/>
            <a:ext cx="263525" cy="193675"/>
          </a:xfrm>
          <a:prstGeom prst="ellipse">
            <a:avLst/>
          </a:prstGeom>
          <a:solidFill>
            <a:schemeClr val="accent6"/>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4" name="Oval 203"/>
          <p:cNvSpPr>
            <a:spLocks noChangeArrowheads="1"/>
          </p:cNvSpPr>
          <p:nvPr/>
        </p:nvSpPr>
        <p:spPr bwMode="auto">
          <a:xfrm>
            <a:off x="4462723" y="5099706"/>
            <a:ext cx="263525" cy="193675"/>
          </a:xfrm>
          <a:prstGeom prst="ellipse">
            <a:avLst/>
          </a:prstGeom>
          <a:solidFill>
            <a:schemeClr val="accent6"/>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5" name="Oval 204"/>
          <p:cNvSpPr>
            <a:spLocks noChangeArrowheads="1"/>
          </p:cNvSpPr>
          <p:nvPr/>
        </p:nvSpPr>
        <p:spPr bwMode="auto">
          <a:xfrm>
            <a:off x="2862527" y="3039131"/>
            <a:ext cx="261938" cy="195262"/>
          </a:xfrm>
          <a:prstGeom prst="ellipse">
            <a:avLst/>
          </a:prstGeom>
          <a:solidFill>
            <a:schemeClr val="accent4"/>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6" name="Oval 205"/>
          <p:cNvSpPr>
            <a:spLocks noChangeArrowheads="1"/>
          </p:cNvSpPr>
          <p:nvPr/>
        </p:nvSpPr>
        <p:spPr bwMode="auto">
          <a:xfrm>
            <a:off x="3729298" y="3058181"/>
            <a:ext cx="263525" cy="195262"/>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7" name="Oval 206"/>
          <p:cNvSpPr>
            <a:spLocks noChangeArrowheads="1"/>
          </p:cNvSpPr>
          <p:nvPr/>
        </p:nvSpPr>
        <p:spPr bwMode="auto">
          <a:xfrm>
            <a:off x="3859473" y="3058181"/>
            <a:ext cx="263525" cy="195262"/>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8" name="Oval 207"/>
          <p:cNvSpPr>
            <a:spLocks noChangeArrowheads="1"/>
          </p:cNvSpPr>
          <p:nvPr/>
        </p:nvSpPr>
        <p:spPr bwMode="auto">
          <a:xfrm>
            <a:off x="4515111" y="3640793"/>
            <a:ext cx="261937" cy="195263"/>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9" name="Oval 208"/>
          <p:cNvSpPr>
            <a:spLocks noChangeArrowheads="1"/>
          </p:cNvSpPr>
          <p:nvPr/>
        </p:nvSpPr>
        <p:spPr bwMode="auto">
          <a:xfrm>
            <a:off x="2884222" y="3640793"/>
            <a:ext cx="261937" cy="195263"/>
          </a:xfrm>
          <a:prstGeom prst="ellipse">
            <a:avLst/>
          </a:prstGeom>
          <a:solidFill>
            <a:schemeClr val="accent4"/>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10" name="Text Box 84"/>
          <p:cNvSpPr txBox="1">
            <a:spLocks noChangeArrowheads="1"/>
          </p:cNvSpPr>
          <p:nvPr/>
        </p:nvSpPr>
        <p:spPr bwMode="auto">
          <a:xfrm>
            <a:off x="1027970" y="5973763"/>
            <a:ext cx="397866"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0.1</a:t>
            </a:r>
            <a:endParaRPr lang="en-US" sz="1200" b="1">
              <a:solidFill>
                <a:schemeClr val="tx1"/>
              </a:solidFill>
              <a:cs typeface="Arial" pitchFamily="34" charset="0"/>
            </a:endParaRPr>
          </a:p>
        </p:txBody>
      </p:sp>
      <p:sp>
        <p:nvSpPr>
          <p:cNvPr id="211" name="Text Box 85"/>
          <p:cNvSpPr txBox="1">
            <a:spLocks noChangeArrowheads="1"/>
          </p:cNvSpPr>
          <p:nvPr/>
        </p:nvSpPr>
        <p:spPr bwMode="auto">
          <a:xfrm>
            <a:off x="437421" y="5198131"/>
            <a:ext cx="397865"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dirty="0">
                <a:solidFill>
                  <a:schemeClr val="tx1"/>
                </a:solidFill>
                <a:cs typeface="Arial" pitchFamily="34" charset="0"/>
              </a:rPr>
              <a:t>1M</a:t>
            </a:r>
            <a:endParaRPr lang="en-US" sz="1200" b="1" dirty="0">
              <a:solidFill>
                <a:schemeClr val="tx1"/>
              </a:solidFill>
              <a:cs typeface="Arial" pitchFamily="34" charset="0"/>
            </a:endParaRPr>
          </a:p>
        </p:txBody>
      </p:sp>
      <p:sp>
        <p:nvSpPr>
          <p:cNvPr id="212" name="Oval 211"/>
          <p:cNvSpPr>
            <a:spLocks noChangeArrowheads="1"/>
          </p:cNvSpPr>
          <p:nvPr/>
        </p:nvSpPr>
        <p:spPr bwMode="auto">
          <a:xfrm>
            <a:off x="4256348" y="4783793"/>
            <a:ext cx="261938" cy="1952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13" name="Oval 212"/>
          <p:cNvSpPr>
            <a:spLocks noChangeArrowheads="1"/>
          </p:cNvSpPr>
          <p:nvPr/>
        </p:nvSpPr>
        <p:spPr bwMode="auto">
          <a:xfrm>
            <a:off x="4384936" y="4783793"/>
            <a:ext cx="261937" cy="1952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14" name="Oval 213"/>
          <p:cNvSpPr>
            <a:spLocks noChangeArrowheads="1"/>
          </p:cNvSpPr>
          <p:nvPr/>
        </p:nvSpPr>
        <p:spPr bwMode="auto">
          <a:xfrm>
            <a:off x="4384936" y="4224993"/>
            <a:ext cx="261937" cy="195263"/>
          </a:xfrm>
          <a:prstGeom prst="ellipse">
            <a:avLst/>
          </a:prstGeom>
          <a:solidFill>
            <a:schemeClr val="accent2"/>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215" name="Group 73"/>
          <p:cNvGrpSpPr>
            <a:grpSpLocks/>
          </p:cNvGrpSpPr>
          <p:nvPr/>
        </p:nvGrpSpPr>
        <p:grpSpPr bwMode="auto">
          <a:xfrm>
            <a:off x="5102431" y="3058181"/>
            <a:ext cx="263524" cy="195262"/>
            <a:chOff x="5012" y="1933"/>
            <a:chExt cx="91" cy="91"/>
          </a:xfrm>
        </p:grpSpPr>
        <p:grpSp>
          <p:nvGrpSpPr>
            <p:cNvPr id="216" name="Group 91"/>
            <p:cNvGrpSpPr>
              <a:grpSpLocks/>
            </p:cNvGrpSpPr>
            <p:nvPr/>
          </p:nvGrpSpPr>
          <p:grpSpPr bwMode="auto">
            <a:xfrm>
              <a:off x="5057" y="1933"/>
              <a:ext cx="46" cy="91"/>
              <a:chOff x="4059" y="2341"/>
              <a:chExt cx="46" cy="91"/>
            </a:xfrm>
          </p:grpSpPr>
          <p:sp>
            <p:nvSpPr>
              <p:cNvPr id="220" name="Arc 91"/>
              <p:cNvSpPr>
                <a:spLocks/>
              </p:cNvSpPr>
              <p:nvPr/>
            </p:nvSpPr>
            <p:spPr bwMode="auto">
              <a:xfrm>
                <a:off x="4059" y="2342"/>
                <a:ext cx="46" cy="90"/>
              </a:xfrm>
              <a:custGeom>
                <a:avLst/>
                <a:gdLst>
                  <a:gd name="T0" fmla="*/ 0 w 21600"/>
                  <a:gd name="T1" fmla="*/ 0 h 43199"/>
                  <a:gd name="T2" fmla="*/ 0 w 21600"/>
                  <a:gd name="T3" fmla="*/ 90 h 43199"/>
                  <a:gd name="T4" fmla="*/ 0 w 21600"/>
                  <a:gd name="T5" fmla="*/ 45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47"/>
                      <a:pt x="12057" y="43083"/>
                      <a:pt x="210" y="43198"/>
                    </a:cubicBezTo>
                  </a:path>
                  <a:path w="21600" h="43199" stroke="0" extrusionOk="0">
                    <a:moveTo>
                      <a:pt x="-1" y="0"/>
                    </a:moveTo>
                    <a:cubicBezTo>
                      <a:pt x="11929" y="0"/>
                      <a:pt x="21600" y="9670"/>
                      <a:pt x="21600" y="21600"/>
                    </a:cubicBezTo>
                    <a:cubicBezTo>
                      <a:pt x="21600" y="33447"/>
                      <a:pt x="12057" y="43083"/>
                      <a:pt x="210" y="43198"/>
                    </a:cubicBezTo>
                    <a:lnTo>
                      <a:pt x="0" y="21600"/>
                    </a:lnTo>
                    <a:close/>
                  </a:path>
                </a:pathLst>
              </a:cu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21" name="Line 92"/>
              <p:cNvSpPr>
                <a:spLocks noChangeShapeType="1"/>
              </p:cNvSpPr>
              <p:nvPr/>
            </p:nvSpPr>
            <p:spPr bwMode="auto">
              <a:xfrm>
                <a:off x="4059" y="2341"/>
                <a:ext cx="0" cy="91"/>
              </a:xfrm>
              <a:prstGeom prst="line">
                <a:avLst/>
              </a:prstGeom>
              <a:noFill/>
              <a:ln w="9525">
                <a:solidFill>
                  <a:schemeClr val="bg1"/>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grpSp>
          <p:nvGrpSpPr>
            <p:cNvPr id="217" name="Group 92"/>
            <p:cNvGrpSpPr>
              <a:grpSpLocks/>
            </p:cNvGrpSpPr>
            <p:nvPr/>
          </p:nvGrpSpPr>
          <p:grpSpPr bwMode="auto">
            <a:xfrm flipH="1">
              <a:off x="5012" y="1933"/>
              <a:ext cx="46" cy="91"/>
              <a:chOff x="4059" y="2341"/>
              <a:chExt cx="46" cy="91"/>
            </a:xfrm>
          </p:grpSpPr>
          <p:sp>
            <p:nvSpPr>
              <p:cNvPr id="218" name="Arc 94"/>
              <p:cNvSpPr>
                <a:spLocks/>
              </p:cNvSpPr>
              <p:nvPr/>
            </p:nvSpPr>
            <p:spPr bwMode="auto">
              <a:xfrm>
                <a:off x="4059" y="2342"/>
                <a:ext cx="46" cy="90"/>
              </a:xfrm>
              <a:custGeom>
                <a:avLst/>
                <a:gdLst>
                  <a:gd name="T0" fmla="*/ 0 w 21600"/>
                  <a:gd name="T1" fmla="*/ 0 h 43199"/>
                  <a:gd name="T2" fmla="*/ 0 w 21600"/>
                  <a:gd name="T3" fmla="*/ 90 h 43199"/>
                  <a:gd name="T4" fmla="*/ 0 w 21600"/>
                  <a:gd name="T5" fmla="*/ 45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47"/>
                      <a:pt x="12057" y="43083"/>
                      <a:pt x="210" y="43198"/>
                    </a:cubicBezTo>
                  </a:path>
                  <a:path w="21600" h="43199" stroke="0" extrusionOk="0">
                    <a:moveTo>
                      <a:pt x="-1" y="0"/>
                    </a:moveTo>
                    <a:cubicBezTo>
                      <a:pt x="11929" y="0"/>
                      <a:pt x="21600" y="9670"/>
                      <a:pt x="21600" y="21600"/>
                    </a:cubicBezTo>
                    <a:cubicBezTo>
                      <a:pt x="21600" y="33447"/>
                      <a:pt x="12057" y="43083"/>
                      <a:pt x="210" y="43198"/>
                    </a:cubicBezTo>
                    <a:lnTo>
                      <a:pt x="0" y="21600"/>
                    </a:lnTo>
                    <a:close/>
                  </a:path>
                </a:pathLst>
              </a:custGeom>
              <a:solidFill>
                <a:srgbClr val="FFFF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19" name="Line 95"/>
              <p:cNvSpPr>
                <a:spLocks noChangeShapeType="1"/>
              </p:cNvSpPr>
              <p:nvPr/>
            </p:nvSpPr>
            <p:spPr bwMode="auto">
              <a:xfrm>
                <a:off x="4059" y="2341"/>
                <a:ext cx="0" cy="91"/>
              </a:xfrm>
              <a:prstGeom prst="line">
                <a:avLst/>
              </a:prstGeom>
              <a:noFill/>
              <a:ln w="9525">
                <a:solidFill>
                  <a:schemeClr val="bg1"/>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grpSp>
      <p:sp>
        <p:nvSpPr>
          <p:cNvPr id="222" name="Oval 221"/>
          <p:cNvSpPr>
            <a:spLocks noChangeArrowheads="1"/>
          </p:cNvSpPr>
          <p:nvPr/>
        </p:nvSpPr>
        <p:spPr bwMode="auto">
          <a:xfrm>
            <a:off x="5331086" y="3058181"/>
            <a:ext cx="261937" cy="195262"/>
          </a:xfrm>
          <a:prstGeom prst="ellipse">
            <a:avLst/>
          </a:prstGeom>
          <a:solidFill>
            <a:srgbClr val="FFFF00"/>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23" name="Oval 222"/>
          <p:cNvSpPr>
            <a:spLocks noChangeArrowheads="1"/>
          </p:cNvSpPr>
          <p:nvPr/>
        </p:nvSpPr>
        <p:spPr bwMode="auto">
          <a:xfrm>
            <a:off x="5493011" y="3058181"/>
            <a:ext cx="261937" cy="195262"/>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24" name="Oval 223"/>
          <p:cNvSpPr>
            <a:spLocks noChangeArrowheads="1"/>
          </p:cNvSpPr>
          <p:nvPr/>
        </p:nvSpPr>
        <p:spPr bwMode="auto">
          <a:xfrm>
            <a:off x="1111511" y="3029606"/>
            <a:ext cx="261937" cy="195262"/>
          </a:xfrm>
          <a:prstGeom prst="ellipse">
            <a:avLst/>
          </a:prstGeom>
          <a:solidFill>
            <a:schemeClr val="accent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25" name="Oval 224"/>
          <p:cNvSpPr>
            <a:spLocks noChangeArrowheads="1"/>
          </p:cNvSpPr>
          <p:nvPr/>
        </p:nvSpPr>
        <p:spPr bwMode="auto">
          <a:xfrm>
            <a:off x="1111511" y="2812118"/>
            <a:ext cx="261937" cy="195263"/>
          </a:xfrm>
          <a:prstGeom prst="ellipse">
            <a:avLst/>
          </a:prstGeom>
          <a:solidFill>
            <a:schemeClr val="accent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26" name="Oval 225"/>
          <p:cNvSpPr>
            <a:spLocks noChangeArrowheads="1"/>
          </p:cNvSpPr>
          <p:nvPr/>
        </p:nvSpPr>
        <p:spPr bwMode="auto">
          <a:xfrm>
            <a:off x="1122623" y="2464456"/>
            <a:ext cx="261938" cy="195262"/>
          </a:xfrm>
          <a:prstGeom prst="ellipse">
            <a:avLst/>
          </a:prstGeom>
          <a:solidFill>
            <a:schemeClr val="accent1"/>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27" name="Line 103"/>
          <p:cNvSpPr>
            <a:spLocks noChangeShapeType="1"/>
          </p:cNvSpPr>
          <p:nvPr/>
        </p:nvSpPr>
        <p:spPr bwMode="auto">
          <a:xfrm>
            <a:off x="6588690" y="1502292"/>
            <a:ext cx="1752600" cy="0"/>
          </a:xfrm>
          <a:prstGeom prst="line">
            <a:avLst/>
          </a:prstGeom>
          <a:noFill/>
          <a:ln w="19050">
            <a:solidFill>
              <a:schemeClr val="bg1"/>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228" name="Text Box 105"/>
          <p:cNvSpPr txBox="1">
            <a:spLocks noChangeArrowheads="1"/>
          </p:cNvSpPr>
          <p:nvPr/>
        </p:nvSpPr>
        <p:spPr bwMode="auto">
          <a:xfrm rot="-2916512">
            <a:off x="1640695" y="1167092"/>
            <a:ext cx="1364156"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a:solidFill>
                  <a:srgbClr val="FF0000"/>
                </a:solidFill>
                <a:latin typeface="Arial Black" pitchFamily="34" charset="0"/>
                <a:cs typeface="Arial" pitchFamily="34" charset="0"/>
              </a:rPr>
              <a:t>Backplane</a:t>
            </a:r>
          </a:p>
        </p:txBody>
      </p:sp>
      <p:sp>
        <p:nvSpPr>
          <p:cNvPr id="229" name="Text Box 106"/>
          <p:cNvSpPr txBox="1">
            <a:spLocks noChangeArrowheads="1"/>
          </p:cNvSpPr>
          <p:nvPr/>
        </p:nvSpPr>
        <p:spPr bwMode="auto">
          <a:xfrm rot="-2916512">
            <a:off x="2386567" y="1268134"/>
            <a:ext cx="1094787"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a:solidFill>
                  <a:schemeClr val="accent4"/>
                </a:solidFill>
                <a:latin typeface="Arial Black" pitchFamily="34" charset="0"/>
                <a:cs typeface="Arial" pitchFamily="34" charset="0"/>
              </a:rPr>
              <a:t>Twin-Ax</a:t>
            </a:r>
          </a:p>
        </p:txBody>
      </p:sp>
      <p:sp>
        <p:nvSpPr>
          <p:cNvPr id="230" name="Text Box 107"/>
          <p:cNvSpPr txBox="1">
            <a:spLocks noChangeArrowheads="1"/>
          </p:cNvSpPr>
          <p:nvPr/>
        </p:nvSpPr>
        <p:spPr bwMode="auto">
          <a:xfrm rot="-2916512">
            <a:off x="4241081" y="1061745"/>
            <a:ext cx="1495730"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smtClean="0">
                <a:solidFill>
                  <a:schemeClr val="accent6"/>
                </a:solidFill>
                <a:latin typeface="Arial Black" pitchFamily="34" charset="0"/>
                <a:cs typeface="Arial" pitchFamily="34" charset="0"/>
              </a:rPr>
              <a:t>V.G. Copper</a:t>
            </a:r>
            <a:endParaRPr lang="en-US" sz="1600" b="1" dirty="0">
              <a:solidFill>
                <a:schemeClr val="accent6"/>
              </a:solidFill>
              <a:latin typeface="Arial Black" pitchFamily="34" charset="0"/>
              <a:cs typeface="Arial" pitchFamily="34" charset="0"/>
            </a:endParaRPr>
          </a:p>
        </p:txBody>
      </p:sp>
      <p:sp>
        <p:nvSpPr>
          <p:cNvPr id="231" name="Text Box 108"/>
          <p:cNvSpPr txBox="1">
            <a:spLocks noChangeArrowheads="1"/>
          </p:cNvSpPr>
          <p:nvPr/>
        </p:nvSpPr>
        <p:spPr bwMode="auto">
          <a:xfrm rot="-2916512">
            <a:off x="4880842" y="1430339"/>
            <a:ext cx="662361"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a:solidFill>
                  <a:schemeClr val="accent5"/>
                </a:solidFill>
                <a:latin typeface="Arial Black" pitchFamily="34" charset="0"/>
                <a:cs typeface="Arial" pitchFamily="34" charset="0"/>
              </a:rPr>
              <a:t>SMF</a:t>
            </a:r>
          </a:p>
        </p:txBody>
      </p:sp>
      <p:sp>
        <p:nvSpPr>
          <p:cNvPr id="232" name="Text Box 110"/>
          <p:cNvSpPr txBox="1">
            <a:spLocks noChangeArrowheads="1"/>
          </p:cNvSpPr>
          <p:nvPr/>
        </p:nvSpPr>
        <p:spPr bwMode="auto">
          <a:xfrm rot="-2916512">
            <a:off x="5258031" y="1425528"/>
            <a:ext cx="675185"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a:solidFill>
                  <a:schemeClr val="accent5">
                    <a:lumMod val="60000"/>
                    <a:lumOff val="40000"/>
                  </a:schemeClr>
                </a:solidFill>
                <a:latin typeface="Arial Black" pitchFamily="34" charset="0"/>
                <a:cs typeface="Arial" pitchFamily="34" charset="0"/>
              </a:rPr>
              <a:t>PON</a:t>
            </a:r>
          </a:p>
        </p:txBody>
      </p:sp>
      <p:sp>
        <p:nvSpPr>
          <p:cNvPr id="233" name="Text Box 111"/>
          <p:cNvSpPr txBox="1">
            <a:spLocks noChangeArrowheads="1"/>
          </p:cNvSpPr>
          <p:nvPr/>
        </p:nvSpPr>
        <p:spPr bwMode="auto">
          <a:xfrm>
            <a:off x="390786" y="2739093"/>
            <a:ext cx="471487" cy="2746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a:solidFill>
                  <a:schemeClr val="tx1"/>
                </a:solidFill>
                <a:cs typeface="Arial" pitchFamily="34" charset="0"/>
              </a:rPr>
              <a:t>40G</a:t>
            </a:r>
            <a:endParaRPr lang="en-US" sz="1200" b="1">
              <a:solidFill>
                <a:schemeClr val="tx1"/>
              </a:solidFill>
              <a:cs typeface="Arial" pitchFamily="34" charset="0"/>
            </a:endParaRPr>
          </a:p>
        </p:txBody>
      </p:sp>
      <p:sp>
        <p:nvSpPr>
          <p:cNvPr id="234" name="Text Box 109"/>
          <p:cNvSpPr txBox="1">
            <a:spLocks noChangeArrowheads="1"/>
          </p:cNvSpPr>
          <p:nvPr/>
        </p:nvSpPr>
        <p:spPr bwMode="auto">
          <a:xfrm rot="-2916512">
            <a:off x="3544449" y="1267388"/>
            <a:ext cx="1096775"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smtClean="0">
                <a:latin typeface="Arial Black" pitchFamily="34" charset="0"/>
                <a:cs typeface="Arial" pitchFamily="34" charset="0"/>
              </a:rPr>
              <a:t>Co-axial</a:t>
            </a:r>
            <a:endParaRPr lang="en-US" sz="1600" b="1" dirty="0">
              <a:latin typeface="Arial Black" pitchFamily="34" charset="0"/>
              <a:cs typeface="Arial" pitchFamily="34" charset="0"/>
            </a:endParaRPr>
          </a:p>
        </p:txBody>
      </p:sp>
      <p:sp>
        <p:nvSpPr>
          <p:cNvPr id="235" name="Text Box 107"/>
          <p:cNvSpPr txBox="1">
            <a:spLocks noChangeArrowheads="1"/>
          </p:cNvSpPr>
          <p:nvPr/>
        </p:nvSpPr>
        <p:spPr bwMode="auto">
          <a:xfrm rot="-2916512">
            <a:off x="3965487" y="1412901"/>
            <a:ext cx="708848"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a:solidFill>
                  <a:schemeClr val="accent2"/>
                </a:solidFill>
                <a:latin typeface="Arial Black" pitchFamily="34" charset="0"/>
                <a:cs typeface="Arial" pitchFamily="34" charset="0"/>
              </a:rPr>
              <a:t>MMF</a:t>
            </a:r>
          </a:p>
        </p:txBody>
      </p:sp>
      <p:sp>
        <p:nvSpPr>
          <p:cNvPr id="236" name="Oval 235"/>
          <p:cNvSpPr>
            <a:spLocks noChangeArrowheads="1"/>
          </p:cNvSpPr>
          <p:nvPr/>
        </p:nvSpPr>
        <p:spPr bwMode="auto">
          <a:xfrm>
            <a:off x="4684014" y="2815433"/>
            <a:ext cx="263525" cy="195263"/>
          </a:xfrm>
          <a:prstGeom prst="ellipse">
            <a:avLst/>
          </a:prstGeom>
          <a:solidFill>
            <a:schemeClr val="accent5"/>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37" name="Oval 236"/>
          <p:cNvSpPr>
            <a:spLocks noChangeArrowheads="1"/>
          </p:cNvSpPr>
          <p:nvPr/>
        </p:nvSpPr>
        <p:spPr bwMode="auto">
          <a:xfrm>
            <a:off x="1676400" y="2471738"/>
            <a:ext cx="338410" cy="171452"/>
          </a:xfrm>
          <a:prstGeom prst="ellipse">
            <a:avLst/>
          </a:prstGeom>
          <a:noFill/>
          <a:ln w="25400">
            <a:solidFill>
              <a:srgbClr val="FF0000"/>
            </a:solidFill>
            <a:prstDash val="sys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39" name="Oval 238"/>
          <p:cNvSpPr>
            <a:spLocks noChangeArrowheads="1"/>
          </p:cNvSpPr>
          <p:nvPr/>
        </p:nvSpPr>
        <p:spPr bwMode="auto">
          <a:xfrm>
            <a:off x="2910436" y="2482293"/>
            <a:ext cx="263525" cy="195263"/>
          </a:xfrm>
          <a:prstGeom prst="ellipse">
            <a:avLst/>
          </a:prstGeom>
          <a:noFill/>
          <a:ln w="25400">
            <a:solidFill>
              <a:schemeClr val="accent2"/>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0" name="Oval 239"/>
          <p:cNvSpPr>
            <a:spLocks noChangeArrowheads="1"/>
          </p:cNvSpPr>
          <p:nvPr/>
        </p:nvSpPr>
        <p:spPr bwMode="auto">
          <a:xfrm>
            <a:off x="3454817" y="2473396"/>
            <a:ext cx="263525" cy="195263"/>
          </a:xfrm>
          <a:prstGeom prst="ellipse">
            <a:avLst/>
          </a:prstGeom>
          <a:noFill/>
          <a:ln w="25400">
            <a:solidFill>
              <a:schemeClr val="accent2"/>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1" name="Text Box 109"/>
          <p:cNvSpPr txBox="1">
            <a:spLocks noChangeArrowheads="1"/>
          </p:cNvSpPr>
          <p:nvPr/>
        </p:nvSpPr>
        <p:spPr bwMode="auto">
          <a:xfrm rot="-2916512">
            <a:off x="2990736" y="1247068"/>
            <a:ext cx="1594604"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US" sz="1600" b="1" dirty="0" smtClean="0">
                <a:solidFill>
                  <a:srgbClr val="00B050"/>
                </a:solidFill>
                <a:latin typeface="Arial Black" pitchFamily="34" charset="0"/>
                <a:cs typeface="Arial" pitchFamily="34" charset="0"/>
              </a:rPr>
              <a:t>Twisted Pair</a:t>
            </a:r>
            <a:endParaRPr lang="en-US" sz="1600" b="1" dirty="0">
              <a:solidFill>
                <a:srgbClr val="00B050"/>
              </a:solidFill>
              <a:latin typeface="Arial Black" pitchFamily="34" charset="0"/>
              <a:cs typeface="Arial" pitchFamily="34" charset="0"/>
            </a:endParaRPr>
          </a:p>
        </p:txBody>
      </p:sp>
      <p:sp>
        <p:nvSpPr>
          <p:cNvPr id="242" name="Line 31"/>
          <p:cNvSpPr>
            <a:spLocks noChangeShapeType="1"/>
          </p:cNvSpPr>
          <p:nvPr/>
        </p:nvSpPr>
        <p:spPr bwMode="auto">
          <a:xfrm>
            <a:off x="862908" y="2574311"/>
            <a:ext cx="5492750" cy="0"/>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3" name="Line 32"/>
          <p:cNvSpPr>
            <a:spLocks noChangeShapeType="1"/>
          </p:cNvSpPr>
          <p:nvPr/>
        </p:nvSpPr>
        <p:spPr bwMode="auto">
          <a:xfrm>
            <a:off x="862908" y="1993286"/>
            <a:ext cx="5492750" cy="0"/>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4" name="Text Box 42"/>
          <p:cNvSpPr txBox="1">
            <a:spLocks noChangeArrowheads="1"/>
          </p:cNvSpPr>
          <p:nvPr/>
        </p:nvSpPr>
        <p:spPr bwMode="auto">
          <a:xfrm>
            <a:off x="498706" y="1858983"/>
            <a:ext cx="364202"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dirty="0" smtClean="0">
                <a:cs typeface="Arial" pitchFamily="34" charset="0"/>
              </a:rPr>
              <a:t>1T</a:t>
            </a:r>
            <a:endParaRPr lang="en-US" sz="1200" b="1" dirty="0">
              <a:solidFill>
                <a:schemeClr val="tx1"/>
              </a:solidFill>
              <a:cs typeface="Arial" pitchFamily="34" charset="0"/>
            </a:endParaRPr>
          </a:p>
        </p:txBody>
      </p:sp>
      <p:sp>
        <p:nvSpPr>
          <p:cNvPr id="245" name="Oval 244"/>
          <p:cNvSpPr>
            <a:spLocks noChangeArrowheads="1"/>
          </p:cNvSpPr>
          <p:nvPr/>
        </p:nvSpPr>
        <p:spPr bwMode="auto">
          <a:xfrm>
            <a:off x="4041718" y="2472393"/>
            <a:ext cx="263525" cy="195263"/>
          </a:xfrm>
          <a:prstGeom prst="ellipse">
            <a:avLst/>
          </a:prstGeom>
          <a:noFill/>
          <a:ln w="38100">
            <a:solidFill>
              <a:schemeClr val="accent5">
                <a:lumMod val="75000"/>
              </a:schemeClr>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dirty="0"/>
          </a:p>
        </p:txBody>
      </p:sp>
      <p:sp>
        <p:nvSpPr>
          <p:cNvPr id="246" name="Oval 245"/>
          <p:cNvSpPr>
            <a:spLocks noChangeArrowheads="1"/>
          </p:cNvSpPr>
          <p:nvPr/>
        </p:nvSpPr>
        <p:spPr bwMode="auto">
          <a:xfrm>
            <a:off x="2816486" y="2770632"/>
            <a:ext cx="633095" cy="213869"/>
          </a:xfrm>
          <a:prstGeom prst="ellipse">
            <a:avLst/>
          </a:prstGeom>
          <a:noFill/>
          <a:ln w="38100">
            <a:solidFill>
              <a:schemeClr val="accent3">
                <a:lumMod val="75000"/>
              </a:schemeClr>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7" name="Oval 246"/>
          <p:cNvSpPr>
            <a:spLocks noChangeArrowheads="1"/>
          </p:cNvSpPr>
          <p:nvPr/>
        </p:nvSpPr>
        <p:spPr bwMode="auto">
          <a:xfrm>
            <a:off x="5466327" y="2813636"/>
            <a:ext cx="263525" cy="195263"/>
          </a:xfrm>
          <a:prstGeom prst="ellipse">
            <a:avLst/>
          </a:prstGeom>
          <a:noFill/>
          <a:ln w="38100">
            <a:solidFill>
              <a:schemeClr val="accent5">
                <a:lumMod val="75000"/>
              </a:schemeClr>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dirty="0"/>
          </a:p>
        </p:txBody>
      </p:sp>
      <p:sp>
        <p:nvSpPr>
          <p:cNvPr id="253" name="Line 28"/>
          <p:cNvSpPr>
            <a:spLocks noChangeShapeType="1"/>
          </p:cNvSpPr>
          <p:nvPr/>
        </p:nvSpPr>
        <p:spPr bwMode="auto">
          <a:xfrm flipV="1">
            <a:off x="838200" y="5791200"/>
            <a:ext cx="5492750" cy="0"/>
          </a:xfrm>
          <a:prstGeom prst="line">
            <a:avLst/>
          </a:prstGeom>
          <a:noFill/>
          <a:ln w="9525">
            <a:solidFill>
              <a:schemeClr val="bg2">
                <a:lumMod val="75000"/>
              </a:schemeClr>
            </a:solidFill>
            <a:round/>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54" name="Oval 253"/>
          <p:cNvSpPr>
            <a:spLocks noChangeArrowheads="1"/>
          </p:cNvSpPr>
          <p:nvPr/>
        </p:nvSpPr>
        <p:spPr bwMode="auto">
          <a:xfrm>
            <a:off x="6559507" y="5055705"/>
            <a:ext cx="261938" cy="272049"/>
          </a:xfrm>
          <a:prstGeom prst="ellipse">
            <a:avLst/>
          </a:prstGeom>
          <a:noFill/>
          <a:ln w="25400">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55" name="Oval 254"/>
          <p:cNvSpPr>
            <a:spLocks noChangeArrowheads="1"/>
          </p:cNvSpPr>
          <p:nvPr/>
        </p:nvSpPr>
        <p:spPr bwMode="auto">
          <a:xfrm>
            <a:off x="3505200" y="3600018"/>
            <a:ext cx="847809" cy="272049"/>
          </a:xfrm>
          <a:prstGeom prst="ellipse">
            <a:avLst/>
          </a:prstGeom>
          <a:noFill/>
          <a:ln w="25400">
            <a:solidFill>
              <a:srgbClr val="0000FF"/>
            </a:solidFill>
            <a:prstDash val="sys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56" name="Oval 255"/>
          <p:cNvSpPr>
            <a:spLocks noChangeArrowheads="1"/>
          </p:cNvSpPr>
          <p:nvPr/>
        </p:nvSpPr>
        <p:spPr bwMode="auto">
          <a:xfrm>
            <a:off x="3530256" y="3004551"/>
            <a:ext cx="847809" cy="272049"/>
          </a:xfrm>
          <a:prstGeom prst="ellipse">
            <a:avLst/>
          </a:prstGeom>
          <a:noFill/>
          <a:ln w="25400">
            <a:solidFill>
              <a:srgbClr val="0000FF"/>
            </a:solidFill>
            <a:prstDash val="sys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57" name="Oval 256"/>
          <p:cNvSpPr>
            <a:spLocks noChangeArrowheads="1"/>
          </p:cNvSpPr>
          <p:nvPr/>
        </p:nvSpPr>
        <p:spPr bwMode="auto">
          <a:xfrm>
            <a:off x="6553200" y="5553016"/>
            <a:ext cx="261938" cy="272049"/>
          </a:xfrm>
          <a:prstGeom prst="ellipse">
            <a:avLst/>
          </a:prstGeom>
          <a:noFill/>
          <a:ln w="25400">
            <a:solidFill>
              <a:schemeClr val="tx1"/>
            </a:solidFill>
            <a:prstDash val="sys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58" name="Text Box 11"/>
          <p:cNvSpPr txBox="1">
            <a:spLocks noChangeArrowheads="1"/>
          </p:cNvSpPr>
          <p:nvPr/>
        </p:nvSpPr>
        <p:spPr bwMode="auto">
          <a:xfrm>
            <a:off x="6829425" y="4954852"/>
            <a:ext cx="2085975" cy="94641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Open Circle indicates development effort</a:t>
            </a:r>
          </a:p>
          <a:p>
            <a:pPr algn="l" eaLnBrk="1" hangingPunct="1">
              <a:spcBef>
                <a:spcPts val="900"/>
              </a:spcBef>
            </a:pPr>
            <a:r>
              <a:rPr lang="en-GB" sz="1200" b="1" dirty="0" smtClean="0">
                <a:cs typeface="Arial" pitchFamily="34" charset="0"/>
              </a:rPr>
              <a:t>Distance channel model dependent</a:t>
            </a:r>
            <a:endParaRPr lang="en-US" sz="1200" b="1" dirty="0">
              <a:cs typeface="Arial" pitchFamily="34" charset="0"/>
            </a:endParaRPr>
          </a:p>
        </p:txBody>
      </p:sp>
      <p:sp>
        <p:nvSpPr>
          <p:cNvPr id="259" name="Text Box 85"/>
          <p:cNvSpPr txBox="1">
            <a:spLocks noChangeArrowheads="1"/>
          </p:cNvSpPr>
          <p:nvPr/>
        </p:nvSpPr>
        <p:spPr bwMode="auto">
          <a:xfrm>
            <a:off x="432320" y="5666601"/>
            <a:ext cx="405880" cy="2769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eaLnBrk="1" hangingPunct="1"/>
            <a:r>
              <a:rPr lang="en-GB" sz="1200" b="1" dirty="0" smtClean="0">
                <a:solidFill>
                  <a:schemeClr val="tx1"/>
                </a:solidFill>
                <a:cs typeface="Arial" pitchFamily="34" charset="0"/>
              </a:rPr>
              <a:t>DC</a:t>
            </a:r>
            <a:endParaRPr lang="en-US" sz="1200" b="1" dirty="0">
              <a:solidFill>
                <a:schemeClr val="tx1"/>
              </a:solidFill>
              <a:cs typeface="Arial" pitchFamily="34" charset="0"/>
            </a:endParaRPr>
          </a:p>
        </p:txBody>
      </p:sp>
      <p:sp>
        <p:nvSpPr>
          <p:cNvPr id="260" name="Oval 259"/>
          <p:cNvSpPr>
            <a:spLocks noChangeArrowheads="1"/>
          </p:cNvSpPr>
          <p:nvPr/>
        </p:nvSpPr>
        <p:spPr bwMode="auto">
          <a:xfrm>
            <a:off x="3470275" y="5696712"/>
            <a:ext cx="263525" cy="195263"/>
          </a:xfrm>
          <a:prstGeom prst="ellipse">
            <a:avLst/>
          </a:prstGeom>
          <a:solidFill>
            <a:srgbClr val="DE36BA"/>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61" name="Oval 260"/>
          <p:cNvSpPr>
            <a:spLocks noChangeArrowheads="1"/>
          </p:cNvSpPr>
          <p:nvPr/>
        </p:nvSpPr>
        <p:spPr bwMode="auto">
          <a:xfrm>
            <a:off x="6592659" y="4434811"/>
            <a:ext cx="196056" cy="158862"/>
          </a:xfrm>
          <a:prstGeom prst="ellipse">
            <a:avLst/>
          </a:prstGeom>
          <a:solidFill>
            <a:srgbClr val="DE36BA"/>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62" name="Text Box 11"/>
          <p:cNvSpPr txBox="1">
            <a:spLocks noChangeArrowheads="1"/>
          </p:cNvSpPr>
          <p:nvPr/>
        </p:nvSpPr>
        <p:spPr bwMode="auto">
          <a:xfrm>
            <a:off x="6801993" y="4353250"/>
            <a:ext cx="2085975" cy="27699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Power Over Ethernet</a:t>
            </a:r>
          </a:p>
        </p:txBody>
      </p:sp>
      <p:sp>
        <p:nvSpPr>
          <p:cNvPr id="263" name="Oval 262"/>
          <p:cNvSpPr>
            <a:spLocks noChangeArrowheads="1"/>
          </p:cNvSpPr>
          <p:nvPr/>
        </p:nvSpPr>
        <p:spPr bwMode="auto">
          <a:xfrm>
            <a:off x="2814898" y="3639999"/>
            <a:ext cx="444769" cy="211656"/>
          </a:xfrm>
          <a:prstGeom prst="ellipse">
            <a:avLst/>
          </a:prstGeom>
          <a:noFill/>
          <a:ln w="25400">
            <a:solidFill>
              <a:srgbClr val="579111"/>
            </a:solidFill>
            <a:prstDash val="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64" name="Oval 263"/>
          <p:cNvSpPr>
            <a:spLocks noChangeArrowheads="1"/>
          </p:cNvSpPr>
          <p:nvPr/>
        </p:nvSpPr>
        <p:spPr bwMode="auto">
          <a:xfrm>
            <a:off x="1262641" y="1997482"/>
            <a:ext cx="4690745" cy="379661"/>
          </a:xfrm>
          <a:prstGeom prst="ellipse">
            <a:avLst/>
          </a:prstGeom>
          <a:solidFill>
            <a:schemeClr val="tx2">
              <a:alpha val="10000"/>
            </a:schemeClr>
          </a:solidFill>
          <a:ln w="38100">
            <a:solidFill>
              <a:srgbClr val="0070C0"/>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dirty="0" smtClean="0"/>
              <a:t>Future CFI?</a:t>
            </a:r>
            <a:endParaRPr lang="en-US" dirty="0"/>
          </a:p>
        </p:txBody>
      </p:sp>
      <p:sp>
        <p:nvSpPr>
          <p:cNvPr id="248" name="Oval 247"/>
          <p:cNvSpPr>
            <a:spLocks noChangeArrowheads="1"/>
          </p:cNvSpPr>
          <p:nvPr/>
        </p:nvSpPr>
        <p:spPr bwMode="auto">
          <a:xfrm>
            <a:off x="6592659" y="4741457"/>
            <a:ext cx="226536" cy="142333"/>
          </a:xfrm>
          <a:prstGeom prst="ellipse">
            <a:avLst/>
          </a:prstGeom>
          <a:solidFill>
            <a:srgbClr val="0000FF"/>
          </a:solidFill>
          <a:ln w="25400">
            <a:solidFill>
              <a:srgbClr val="0000FF"/>
            </a:solidFill>
            <a:prstDash val="solid"/>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9" name="Text Box 11"/>
          <p:cNvSpPr txBox="1">
            <a:spLocks noChangeArrowheads="1"/>
          </p:cNvSpPr>
          <p:nvPr/>
        </p:nvSpPr>
        <p:spPr bwMode="auto">
          <a:xfrm>
            <a:off x="6801993" y="4682434"/>
            <a:ext cx="2085975" cy="27699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Co-axial Network</a:t>
            </a:r>
          </a:p>
        </p:txBody>
      </p:sp>
      <p:sp>
        <p:nvSpPr>
          <p:cNvPr id="250" name="Oval 249"/>
          <p:cNvSpPr>
            <a:spLocks noChangeArrowheads="1"/>
          </p:cNvSpPr>
          <p:nvPr/>
        </p:nvSpPr>
        <p:spPr bwMode="auto">
          <a:xfrm>
            <a:off x="6600326" y="3564460"/>
            <a:ext cx="204788" cy="144462"/>
          </a:xfrm>
          <a:prstGeom prst="ellipse">
            <a:avLst/>
          </a:prstGeom>
          <a:solidFill>
            <a:schemeClr val="accent3"/>
          </a:solidFill>
          <a:ln w="9525">
            <a:solidFill>
              <a:schemeClr val="bg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endParaRPr lang="en-US">
              <a:solidFill>
                <a:srgbClr val="009BBB"/>
              </a:solidFill>
            </a:endParaRPr>
          </a:p>
        </p:txBody>
      </p:sp>
      <p:sp>
        <p:nvSpPr>
          <p:cNvPr id="251" name="Text Box 7"/>
          <p:cNvSpPr txBox="1">
            <a:spLocks noChangeArrowheads="1"/>
          </p:cNvSpPr>
          <p:nvPr/>
        </p:nvSpPr>
        <p:spPr bwMode="auto">
          <a:xfrm>
            <a:off x="6816226" y="3493022"/>
            <a:ext cx="1987027" cy="27699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eaLnBrk="1" hangingPunct="1"/>
            <a:r>
              <a:rPr lang="en-GB" sz="1200" b="1" dirty="0" smtClean="0">
                <a:solidFill>
                  <a:srgbClr val="009BBB"/>
                </a:solidFill>
                <a:cs typeface="Arial" pitchFamily="34" charset="0"/>
              </a:rPr>
              <a:t>Reduced Twisted </a:t>
            </a:r>
            <a:r>
              <a:rPr lang="en-GB" sz="1200" b="1" dirty="0">
                <a:solidFill>
                  <a:srgbClr val="009BBB"/>
                </a:solidFill>
                <a:cs typeface="Arial" pitchFamily="34" charset="0"/>
              </a:rPr>
              <a:t>pair</a:t>
            </a:r>
            <a:endParaRPr lang="en-US" sz="1200" b="1" dirty="0">
              <a:solidFill>
                <a:srgbClr val="009BBB"/>
              </a:solidFill>
              <a:cs typeface="Arial" pitchFamily="34" charset="0"/>
            </a:endParaRPr>
          </a:p>
        </p:txBody>
      </p:sp>
      <p:sp>
        <p:nvSpPr>
          <p:cNvPr id="252" name="Oval 251"/>
          <p:cNvSpPr>
            <a:spLocks noChangeArrowheads="1"/>
          </p:cNvSpPr>
          <p:nvPr/>
        </p:nvSpPr>
        <p:spPr bwMode="auto">
          <a:xfrm>
            <a:off x="2257140" y="2477794"/>
            <a:ext cx="261938" cy="195262"/>
          </a:xfrm>
          <a:prstGeom prst="ellipse">
            <a:avLst/>
          </a:prstGeom>
          <a:noFill/>
          <a:ln w="25400">
            <a:solidFill>
              <a:schemeClr val="accent4"/>
            </a:solidFill>
            <a:prstDash val="solid"/>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Tree>
    <p:extLst>
      <p:ext uri="{BB962C8B-B14F-4D97-AF65-F5344CB8AC3E}">
        <p14:creationId xmlns:p14="http://schemas.microsoft.com/office/powerpoint/2010/main" val="3259712083"/>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Regarding the Views Expressed</a:t>
            </a:r>
            <a:endParaRPr lang="en-US" sz="3200" dirty="0"/>
          </a:p>
        </p:txBody>
      </p:sp>
      <p:sp>
        <p:nvSpPr>
          <p:cNvPr id="3" name="Content Placeholder 2"/>
          <p:cNvSpPr>
            <a:spLocks noGrp="1"/>
          </p:cNvSpPr>
          <p:nvPr>
            <p:ph idx="1"/>
          </p:nvPr>
        </p:nvSpPr>
        <p:spPr/>
        <p:txBody>
          <a:bodyPr>
            <a:normAutofit/>
          </a:bodyPr>
          <a:lstStyle/>
          <a:p>
            <a:r>
              <a:rPr lang="en-US" sz="2000" dirty="0" smtClean="0"/>
              <a:t>The views expressed on IEEE standards and related products should NOT be considered the position, explanation, or interpretation of the Ethernet Alliance.</a:t>
            </a:r>
          </a:p>
          <a:p>
            <a:endParaRPr lang="en-US" sz="2000" dirty="0" smtClean="0"/>
          </a:p>
          <a:p>
            <a:r>
              <a:rPr lang="en-US" sz="2000" dirty="0" smtClean="0"/>
              <a:t>Per IEEE-SA Standards Board Operations Manual, January 2005:</a:t>
            </a:r>
          </a:p>
          <a:p>
            <a:pPr>
              <a:buNone/>
            </a:pPr>
            <a:r>
              <a:rPr lang="en-US" sz="2000" dirty="0" smtClean="0"/>
              <a:t>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a:t>
            </a:r>
          </a:p>
          <a:p>
            <a:endParaRPr lang="en-US" sz="2000" dirty="0"/>
          </a:p>
        </p:txBody>
      </p:sp>
    </p:spTree>
    <p:extLst>
      <p:ext uri="{BB962C8B-B14F-4D97-AF65-F5344CB8AC3E}">
        <p14:creationId xmlns:p14="http://schemas.microsoft.com/office/powerpoint/2010/main" val="364572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466"/>
            <a:ext cx="8239126" cy="725655"/>
          </a:xfrm>
        </p:spPr>
        <p:txBody>
          <a:bodyPr/>
          <a:lstStyle/>
          <a:p>
            <a:r>
              <a:rPr lang="en-US" dirty="0" smtClean="0"/>
              <a:t>Ethernet’s Expanding Eco-system</a:t>
            </a:r>
            <a:endParaRPr lang="en-US" dirty="0"/>
          </a:p>
        </p:txBody>
      </p:sp>
      <p:sp>
        <p:nvSpPr>
          <p:cNvPr id="3" name="Content Placeholder 2"/>
          <p:cNvSpPr>
            <a:spLocks noGrp="1"/>
          </p:cNvSpPr>
          <p:nvPr>
            <p:ph sz="half" idx="1"/>
          </p:nvPr>
        </p:nvSpPr>
        <p:spPr>
          <a:xfrm>
            <a:off x="688622" y="1271693"/>
            <a:ext cx="3883377" cy="1996440"/>
          </a:xfrm>
        </p:spPr>
        <p:txBody>
          <a:bodyPr/>
          <a:lstStyle/>
          <a:p>
            <a:r>
              <a:rPr lang="en-US" dirty="0" smtClean="0">
                <a:solidFill>
                  <a:schemeClr val="accent1">
                    <a:lumMod val="75000"/>
                  </a:schemeClr>
                </a:solidFill>
              </a:rPr>
              <a:t>Formation of IEEE P802.3bp RTPGE Task Force</a:t>
            </a:r>
          </a:p>
          <a:p>
            <a:r>
              <a:rPr lang="en-US" dirty="0" err="1" smtClean="0">
                <a:solidFill>
                  <a:schemeClr val="accent1">
                    <a:lumMod val="75000"/>
                  </a:schemeClr>
                </a:solidFill>
              </a:rPr>
              <a:t>GbE</a:t>
            </a:r>
            <a:r>
              <a:rPr lang="en-US" dirty="0" smtClean="0">
                <a:solidFill>
                  <a:schemeClr val="accent1">
                    <a:lumMod val="75000"/>
                  </a:schemeClr>
                </a:solidFill>
              </a:rPr>
              <a:t> for Automotive!</a:t>
            </a:r>
          </a:p>
          <a:p>
            <a:r>
              <a:rPr lang="en-US" dirty="0" smtClean="0">
                <a:solidFill>
                  <a:schemeClr val="accent1">
                    <a:lumMod val="75000"/>
                  </a:schemeClr>
                </a:solidFill>
              </a:rPr>
              <a:t>By 2019 – nominal estimate: 300 M ports per year</a:t>
            </a:r>
            <a:endParaRPr lang="en-US"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22" y="3454400"/>
            <a:ext cx="3883377" cy="2912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933" y="1193192"/>
            <a:ext cx="3691465" cy="2451567"/>
          </a:xfrm>
          <a:prstGeom prst="rect">
            <a:avLst/>
          </a:prstGeom>
        </p:spPr>
      </p:pic>
      <p:sp>
        <p:nvSpPr>
          <p:cNvPr id="6" name="Content Placeholder 2"/>
          <p:cNvSpPr txBox="1">
            <a:spLocks/>
          </p:cNvSpPr>
          <p:nvPr/>
        </p:nvSpPr>
        <p:spPr>
          <a:xfrm>
            <a:off x="4749798" y="3912446"/>
            <a:ext cx="3883377" cy="1996440"/>
          </a:xfrm>
          <a:prstGeom prst="rect">
            <a:avLst/>
          </a:prstGeom>
        </p:spPr>
        <p:txBody>
          <a:bodyPr vert="horz" lIns="0" tIns="0" rIns="0" bIns="0" rtlCol="0">
            <a:normAutofit/>
          </a:bodyPr>
          <a:lstStyle>
            <a:lvl1pPr marL="342900" indent="-274320" algn="l" defTabSz="914400" rtl="0" eaLnBrk="1" latinLnBrk="0" hangingPunct="1">
              <a:spcBef>
                <a:spcPts val="100"/>
              </a:spcBef>
              <a:spcAft>
                <a:spcPts val="100"/>
              </a:spcAft>
              <a:buClr>
                <a:schemeClr val="accent1"/>
              </a:buClr>
              <a:buSzPct val="76000"/>
              <a:buFont typeface="Wingdings" pitchFamily="2" charset="2"/>
              <a:buChar char="§"/>
              <a:defRPr sz="2000" kern="1200">
                <a:solidFill>
                  <a:schemeClr val="bg2"/>
                </a:solidFill>
                <a:latin typeface="Museo Sans For Dell" pitchFamily="2" charset="0"/>
                <a:ea typeface="+mn-ea"/>
                <a:cs typeface="+mn-cs"/>
              </a:defRPr>
            </a:lvl1pPr>
            <a:lvl2pPr marL="640080" indent="-274320" algn="l" defTabSz="914400" rtl="0" eaLnBrk="1" latinLnBrk="0" hangingPunct="1">
              <a:spcBef>
                <a:spcPts val="100"/>
              </a:spcBef>
              <a:spcAft>
                <a:spcPts val="100"/>
              </a:spcAft>
              <a:buClr>
                <a:schemeClr val="accent1"/>
              </a:buClr>
              <a:buSzPct val="76000"/>
              <a:buFont typeface="Museo Sans For Dell" pitchFamily="2" charset="0"/>
              <a:buChar char="–"/>
              <a:defRPr sz="1800" kern="1200">
                <a:solidFill>
                  <a:schemeClr val="bg2"/>
                </a:solidFill>
                <a:latin typeface="Museo Sans For Dell" pitchFamily="2" charset="0"/>
                <a:ea typeface="+mn-ea"/>
                <a:cs typeface="+mn-cs"/>
              </a:defRPr>
            </a:lvl2pPr>
            <a:lvl3pPr marL="914400" indent="-228600" algn="l" defTabSz="914400" rtl="0" eaLnBrk="1" latinLnBrk="0" hangingPunct="1">
              <a:spcBef>
                <a:spcPts val="100"/>
              </a:spcBef>
              <a:spcAft>
                <a:spcPts val="100"/>
              </a:spcAft>
              <a:buClr>
                <a:schemeClr val="accent1"/>
              </a:buClr>
              <a:buSzPct val="76000"/>
              <a:buFont typeface="Wingdings" pitchFamily="2" charset="2"/>
              <a:buChar char="§"/>
              <a:defRPr sz="1600" kern="1200">
                <a:solidFill>
                  <a:schemeClr val="bg2"/>
                </a:solidFill>
                <a:latin typeface="Museo Sans For Dell" pitchFamily="2" charset="0"/>
                <a:ea typeface="+mn-ea"/>
                <a:cs typeface="+mn-cs"/>
              </a:defRPr>
            </a:lvl3pPr>
            <a:lvl4pPr marL="1124712" indent="-228600" algn="l" defTabSz="914400" rtl="0" eaLnBrk="1" latinLnBrk="0" hangingPunct="1">
              <a:spcBef>
                <a:spcPts val="100"/>
              </a:spcBef>
              <a:spcAft>
                <a:spcPts val="100"/>
              </a:spcAft>
              <a:buClr>
                <a:schemeClr val="accent1"/>
              </a:buClr>
              <a:buSzPct val="76000"/>
              <a:buFont typeface="Wingdings" pitchFamily="2" charset="2"/>
              <a:buChar char="§"/>
              <a:defRPr sz="1400" kern="1200" baseline="0">
                <a:solidFill>
                  <a:schemeClr val="bg2"/>
                </a:solidFill>
                <a:latin typeface="Museo Sans For Dell" pitchFamily="2" charset="0"/>
                <a:ea typeface="+mn-ea"/>
                <a:cs typeface="+mn-cs"/>
              </a:defRPr>
            </a:lvl4pPr>
            <a:lvl5pPr marL="1325880" indent="-228600" algn="l" defTabSz="914400" rtl="0" eaLnBrk="1" latinLnBrk="0" hangingPunct="1">
              <a:spcBef>
                <a:spcPts val="100"/>
              </a:spcBef>
              <a:spcAft>
                <a:spcPts val="100"/>
              </a:spcAft>
              <a:buClr>
                <a:schemeClr val="accent1"/>
              </a:buClr>
              <a:buSzPct val="76000"/>
              <a:buFont typeface="Wingdings" pitchFamily="2" charset="2"/>
              <a:buChar char="§"/>
              <a:defRPr sz="1200" kern="1200" baseline="0">
                <a:solidFill>
                  <a:schemeClr val="bg2"/>
                </a:solidFill>
                <a:latin typeface="Museo Sans For Dell" pitchFamily="2"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9pPr>
          </a:lstStyle>
          <a:p>
            <a:r>
              <a:rPr lang="en-US" dirty="0" smtClean="0">
                <a:solidFill>
                  <a:schemeClr val="accent1">
                    <a:lumMod val="75000"/>
                  </a:schemeClr>
                </a:solidFill>
              </a:rPr>
              <a:t>What new services will be introduced?</a:t>
            </a:r>
          </a:p>
          <a:p>
            <a:r>
              <a:rPr lang="en-US" dirty="0" smtClean="0">
                <a:solidFill>
                  <a:schemeClr val="accent1">
                    <a:lumMod val="75000"/>
                  </a:schemeClr>
                </a:solidFill>
              </a:rPr>
              <a:t>What will this mean to you?</a:t>
            </a:r>
            <a:endParaRPr lang="en-US" dirty="0">
              <a:solidFill>
                <a:schemeClr val="accent1">
                  <a:lumMod val="75000"/>
                </a:schemeClr>
              </a:solidFill>
            </a:endParaRPr>
          </a:p>
        </p:txBody>
      </p:sp>
    </p:spTree>
    <p:extLst>
      <p:ext uri="{BB962C8B-B14F-4D97-AF65-F5344CB8AC3E}">
        <p14:creationId xmlns:p14="http://schemas.microsoft.com/office/powerpoint/2010/main" val="120344078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Ethernet</a:t>
            </a:r>
            <a:endParaRPr lang="en-US" dirty="0"/>
          </a:p>
        </p:txBody>
      </p:sp>
    </p:spTree>
    <p:extLst>
      <p:ext uri="{BB962C8B-B14F-4D97-AF65-F5344CB8AC3E}">
        <p14:creationId xmlns:p14="http://schemas.microsoft.com/office/powerpoint/2010/main" val="2726860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6324600" cy="792162"/>
          </a:xfrm>
        </p:spPr>
        <p:txBody>
          <a:bodyPr/>
          <a:lstStyle/>
          <a:p>
            <a:r>
              <a:rPr lang="en-US" dirty="0" smtClean="0"/>
              <a:t>Ethernet Port Shipments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2057400"/>
            <a:ext cx="7810500" cy="3690528"/>
          </a:xfrm>
          <a:prstGeom prst="rect">
            <a:avLst/>
          </a:prstGeom>
          <a:noFill/>
          <a:ln w="9525">
            <a:noFill/>
            <a:miter lim="800000"/>
            <a:headEnd/>
            <a:tailEnd/>
          </a:ln>
        </p:spPr>
      </p:pic>
      <p:sp>
        <p:nvSpPr>
          <p:cNvPr id="5" name="TextBox 4"/>
          <p:cNvSpPr txBox="1"/>
          <p:nvPr/>
        </p:nvSpPr>
        <p:spPr>
          <a:xfrm>
            <a:off x="5105400" y="990600"/>
            <a:ext cx="2895600" cy="1015663"/>
          </a:xfrm>
          <a:prstGeom prst="rect">
            <a:avLst/>
          </a:prstGeom>
          <a:noFill/>
        </p:spPr>
        <p:txBody>
          <a:bodyPr wrap="square" rtlCol="0">
            <a:spAutoFit/>
          </a:bodyPr>
          <a:lstStyle/>
          <a:p>
            <a:pPr algn="ctr"/>
            <a:r>
              <a:rPr lang="en-US" sz="2000" b="1" dirty="0" smtClean="0">
                <a:solidFill>
                  <a:srgbClr val="00B050"/>
                </a:solidFill>
              </a:rPr>
              <a:t>Over 400 Million Ports shipped in 2012 for the first time!</a:t>
            </a:r>
            <a:endParaRPr lang="en-US" sz="2000" b="1" dirty="0">
              <a:solidFill>
                <a:srgbClr val="00B050"/>
              </a:solidFill>
            </a:endParaRPr>
          </a:p>
        </p:txBody>
      </p:sp>
      <p:cxnSp>
        <p:nvCxnSpPr>
          <p:cNvPr id="6" name="Straight Arrow Connector 5"/>
          <p:cNvCxnSpPr/>
          <p:nvPr/>
        </p:nvCxnSpPr>
        <p:spPr>
          <a:xfrm>
            <a:off x="6629400" y="2209800"/>
            <a:ext cx="0" cy="381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5715000"/>
            <a:ext cx="5253361" cy="307777"/>
          </a:xfrm>
          <a:prstGeom prst="rect">
            <a:avLst/>
          </a:prstGeom>
          <a:noFill/>
        </p:spPr>
        <p:txBody>
          <a:bodyPr wrap="none" rtlCol="0">
            <a:spAutoFit/>
          </a:bodyPr>
          <a:lstStyle/>
          <a:p>
            <a:r>
              <a:rPr lang="en-US" sz="1400" b="1" dirty="0" smtClean="0"/>
              <a:t>Source: Dell’Oro Ethernet Switch Forecast Report, July 2012</a:t>
            </a:r>
            <a:endParaRPr lang="en-US" sz="1400" b="1" dirty="0"/>
          </a:p>
        </p:txBody>
      </p:sp>
      <p:cxnSp>
        <p:nvCxnSpPr>
          <p:cNvPr id="7" name="Straight Connector 6"/>
          <p:cNvCxnSpPr/>
          <p:nvPr/>
        </p:nvCxnSpPr>
        <p:spPr>
          <a:xfrm flipV="1">
            <a:off x="6629400" y="2895600"/>
            <a:ext cx="0" cy="304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735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6705600" cy="762000"/>
          </a:xfrm>
        </p:spPr>
        <p:txBody>
          <a:bodyPr>
            <a:noAutofit/>
          </a:bodyPr>
          <a:lstStyle/>
          <a:p>
            <a:r>
              <a:rPr lang="en-US" sz="2800" dirty="0" smtClean="0"/>
              <a:t>The 10GbE Server Market Looks Bright!</a:t>
            </a:r>
            <a:endParaRPr lang="en-US" sz="2800" dirty="0"/>
          </a:p>
        </p:txBody>
      </p:sp>
      <p:graphicFrame>
        <p:nvGraphicFramePr>
          <p:cNvPr id="7" name="Chart 6"/>
          <p:cNvGraphicFramePr/>
          <p:nvPr/>
        </p:nvGraphicFramePr>
        <p:xfrm>
          <a:off x="533400" y="1600200"/>
          <a:ext cx="4290204" cy="3856006"/>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cid:image001.png@01CD812A.E36132E0"/>
          <p:cNvPicPr>
            <a:picLocks noChangeAspect="1" noChangeArrowheads="1"/>
          </p:cNvPicPr>
          <p:nvPr/>
        </p:nvPicPr>
        <p:blipFill>
          <a:blip r:embed="rId3" cstate="print"/>
          <a:srcRect/>
          <a:stretch>
            <a:fillRect/>
          </a:stretch>
        </p:blipFill>
        <p:spPr bwMode="auto">
          <a:xfrm>
            <a:off x="4953000" y="1430552"/>
            <a:ext cx="3487562" cy="4055848"/>
          </a:xfrm>
          <a:prstGeom prst="rect">
            <a:avLst/>
          </a:prstGeom>
          <a:noFill/>
          <a:ln w="9525">
            <a:noFill/>
            <a:miter lim="800000"/>
            <a:headEnd/>
            <a:tailEnd/>
          </a:ln>
        </p:spPr>
      </p:pic>
      <p:sp>
        <p:nvSpPr>
          <p:cNvPr id="9" name="TextBox 8"/>
          <p:cNvSpPr txBox="1"/>
          <p:nvPr/>
        </p:nvSpPr>
        <p:spPr>
          <a:xfrm>
            <a:off x="914400" y="6200001"/>
            <a:ext cx="8082951" cy="276999"/>
          </a:xfrm>
          <a:prstGeom prst="rect">
            <a:avLst/>
          </a:prstGeom>
          <a:noFill/>
        </p:spPr>
        <p:txBody>
          <a:bodyPr wrap="square" rtlCol="0">
            <a:spAutoFit/>
          </a:bodyPr>
          <a:lstStyle/>
          <a:p>
            <a:r>
              <a:rPr lang="en-US" sz="1200" dirty="0" smtClean="0"/>
              <a:t>All data used with permission Seamus Crehan, Crehan Research.</a:t>
            </a:r>
            <a:endParaRPr lang="en-US" sz="1200" dirty="0"/>
          </a:p>
        </p:txBody>
      </p:sp>
    </p:spTree>
    <p:extLst>
      <p:ext uri="{BB962C8B-B14F-4D97-AF65-F5344CB8AC3E}">
        <p14:creationId xmlns:p14="http://schemas.microsoft.com/office/powerpoint/2010/main" val="27446247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Storage Shipments</a:t>
            </a:r>
            <a:endParaRPr lang="en-US" dirty="0"/>
          </a:p>
        </p:txBody>
      </p:sp>
      <p:graphicFrame>
        <p:nvGraphicFramePr>
          <p:cNvPr id="8" name="Chart 7"/>
          <p:cNvGraphicFramePr/>
          <p:nvPr/>
        </p:nvGraphicFramePr>
        <p:xfrm>
          <a:off x="533400" y="1600200"/>
          <a:ext cx="4273118" cy="426027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p:cNvSpPr txBox="1">
            <a:spLocks/>
          </p:cNvSpPr>
          <p:nvPr/>
        </p:nvSpPr>
        <p:spPr>
          <a:xfrm>
            <a:off x="914400" y="6229714"/>
            <a:ext cx="6476999" cy="323486"/>
          </a:xfrm>
          <a:prstGeom prst="rect">
            <a:avLst/>
          </a:prstGeom>
        </p:spPr>
        <p:txBody>
          <a:bodyPr/>
          <a:lstStyle/>
          <a:p>
            <a:pPr marL="228600" lvl="0" indent="-228600">
              <a:lnSpc>
                <a:spcPct val="95000"/>
              </a:lnSpc>
              <a:spcBef>
                <a:spcPts val="1440"/>
              </a:spcBef>
              <a:buClr>
                <a:srgbClr val="96CA4B"/>
              </a:buClr>
              <a:buSzPct val="90000"/>
              <a:defRPr/>
            </a:pPr>
            <a:r>
              <a:rPr kumimoji="0" lang="en-US" sz="1000" b="0" i="0" u="none" strike="noStrike" kern="1200" cap="none" spc="0" normalizeH="0" baseline="0" noProof="0" dirty="0" smtClean="0">
                <a:ln>
                  <a:noFill/>
                </a:ln>
                <a:effectLst/>
                <a:uLnTx/>
                <a:uFillTx/>
                <a:latin typeface="+mj-lt"/>
                <a:ea typeface="+mn-ea"/>
                <a:cs typeface="+mn-cs"/>
              </a:rPr>
              <a:t>Source</a:t>
            </a:r>
            <a:r>
              <a:rPr lang="en-US" sz="1000" dirty="0" smtClean="0">
                <a:latin typeface="+mj-lt"/>
              </a:rPr>
              <a:t>: </a:t>
            </a:r>
            <a:r>
              <a:rPr lang="en-US" sz="1000" dirty="0" smtClean="0">
                <a:latin typeface="+mj-lt"/>
                <a:hlinkClick r:id="rId3"/>
              </a:rPr>
              <a:t>http://www.ieee802.org/3/ad_hoc/bwa/public/sep11/kipp_01a_0911.pdf</a:t>
            </a:r>
            <a:r>
              <a:rPr lang="en-US" sz="1000" dirty="0" smtClean="0">
                <a:latin typeface="+mj-lt"/>
              </a:rPr>
              <a:t> </a:t>
            </a:r>
            <a:endParaRPr kumimoji="0" lang="en-US" sz="1000" b="0" i="0" u="none" strike="noStrike" kern="1200" cap="none" spc="0" normalizeH="0" baseline="0" noProof="0" dirty="0" smtClean="0">
              <a:ln>
                <a:noFill/>
              </a:ln>
              <a:effectLst/>
              <a:uLnTx/>
              <a:uFillTx/>
              <a:latin typeface="+mj-lt"/>
              <a:ea typeface="+mn-ea"/>
              <a:cs typeface="+mn-cs"/>
            </a:endParaRPr>
          </a:p>
        </p:txBody>
      </p:sp>
      <p:graphicFrame>
        <p:nvGraphicFramePr>
          <p:cNvPr id="10" name="Table 9"/>
          <p:cNvGraphicFramePr>
            <a:graphicFrameLocks noGrp="1"/>
          </p:cNvGraphicFramePr>
          <p:nvPr/>
        </p:nvGraphicFramePr>
        <p:xfrm>
          <a:off x="5105397" y="1605742"/>
          <a:ext cx="3429003" cy="2204257"/>
        </p:xfrm>
        <a:graphic>
          <a:graphicData uri="http://schemas.openxmlformats.org/drawingml/2006/table">
            <a:tbl>
              <a:tblPr>
                <a:tableStyleId>{D113A9D2-9D6B-4929-AA2D-F23B5EE8CBE7}</a:tableStyleId>
              </a:tblPr>
              <a:tblGrid>
                <a:gridCol w="1752603"/>
                <a:gridCol w="1676400"/>
              </a:tblGrid>
              <a:tr h="832063">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Growth over Next Decade</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r>
              <a:tr h="457398">
                <a:tc>
                  <a:txBody>
                    <a:bodyPr/>
                    <a:lstStyle/>
                    <a:p>
                      <a:pPr algn="ctr" fontAlgn="b"/>
                      <a:r>
                        <a:rPr lang="en-US" sz="2000" u="none" strike="noStrike" dirty="0"/>
                        <a:t># of Servers</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t>x10</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398">
                <a:tc>
                  <a:txBody>
                    <a:bodyPr/>
                    <a:lstStyle/>
                    <a:p>
                      <a:pPr algn="ctr" fontAlgn="b"/>
                      <a:r>
                        <a:rPr lang="en-US" sz="2000" u="none" strike="noStrike" dirty="0"/>
                        <a:t>Storage</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t>x50</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398">
                <a:tc>
                  <a:txBody>
                    <a:bodyPr/>
                    <a:lstStyle/>
                    <a:p>
                      <a:pPr algn="ctr" fontAlgn="b"/>
                      <a:r>
                        <a:rPr lang="en-US" sz="2000" u="none" strike="noStrike" dirty="0"/>
                        <a:t># of Files</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t>x75</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5135419" y="4235549"/>
            <a:ext cx="3398981" cy="1384995"/>
          </a:xfrm>
          <a:prstGeom prst="rect">
            <a:avLst/>
          </a:prstGeom>
          <a:noFill/>
        </p:spPr>
        <p:txBody>
          <a:bodyPr wrap="square" rtlCol="0">
            <a:spAutoFit/>
          </a:bodyPr>
          <a:lstStyle/>
          <a:p>
            <a:pPr algn="ctr"/>
            <a:r>
              <a:rPr lang="en-US" sz="2800" dirty="0" smtClean="0"/>
              <a:t>Consider</a:t>
            </a:r>
          </a:p>
          <a:p>
            <a:pPr algn="ctr"/>
            <a:r>
              <a:rPr lang="en-US" sz="2800" dirty="0" smtClean="0"/>
              <a:t>the </a:t>
            </a:r>
          </a:p>
          <a:p>
            <a:pPr algn="ctr"/>
            <a:r>
              <a:rPr lang="en-US" sz="2800" dirty="0" smtClean="0"/>
              <a:t>implications!</a:t>
            </a:r>
            <a:endParaRPr lang="en-US" sz="2800" dirty="0"/>
          </a:p>
        </p:txBody>
      </p:sp>
      <p:sp>
        <p:nvSpPr>
          <p:cNvPr id="12" name="TextBox 11"/>
          <p:cNvSpPr txBox="1"/>
          <p:nvPr/>
        </p:nvSpPr>
        <p:spPr>
          <a:xfrm>
            <a:off x="1417509" y="2914217"/>
            <a:ext cx="1926771" cy="830997"/>
          </a:xfrm>
          <a:prstGeom prst="rect">
            <a:avLst/>
          </a:prstGeom>
          <a:noFill/>
        </p:spPr>
        <p:txBody>
          <a:bodyPr wrap="square" rtlCol="0">
            <a:spAutoFit/>
          </a:bodyPr>
          <a:lstStyle/>
          <a:p>
            <a:r>
              <a:rPr lang="en-US" sz="2400" dirty="0" smtClean="0"/>
              <a:t>Entered the </a:t>
            </a:r>
            <a:r>
              <a:rPr lang="en-US" sz="2400" dirty="0" err="1" smtClean="0"/>
              <a:t>Zettabyte</a:t>
            </a:r>
            <a:r>
              <a:rPr lang="en-US" sz="2400" dirty="0" smtClean="0"/>
              <a:t> Era</a:t>
            </a:r>
            <a:endParaRPr lang="en-US" sz="2400" dirty="0"/>
          </a:p>
        </p:txBody>
      </p:sp>
      <p:sp>
        <p:nvSpPr>
          <p:cNvPr id="13" name="Line 103"/>
          <p:cNvSpPr>
            <a:spLocks noChangeShapeType="1"/>
          </p:cNvSpPr>
          <p:nvPr/>
        </p:nvSpPr>
        <p:spPr bwMode="auto">
          <a:xfrm>
            <a:off x="2101724" y="3981006"/>
            <a:ext cx="332501" cy="546282"/>
          </a:xfrm>
          <a:prstGeom prst="line">
            <a:avLst/>
          </a:prstGeom>
          <a:noFill/>
          <a:ln w="57150">
            <a:solidFill>
              <a:srgbClr val="FF3300"/>
            </a:solidFill>
            <a:round/>
            <a:headEnd/>
            <a:tailEnd type="triangle" w="med" len="med"/>
          </a:ln>
        </p:spPr>
        <p:txBody>
          <a:bodyPr/>
          <a:lstStyle/>
          <a:p>
            <a:endParaRPr lang="en-US" sz="1000" dirty="0"/>
          </a:p>
        </p:txBody>
      </p:sp>
    </p:spTree>
    <p:extLst>
      <p:ext uri="{BB962C8B-B14F-4D97-AF65-F5344CB8AC3E}">
        <p14:creationId xmlns:p14="http://schemas.microsoft.com/office/powerpoint/2010/main" val="262364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29400" cy="762000"/>
          </a:xfrm>
        </p:spPr>
        <p:txBody>
          <a:bodyPr>
            <a:noAutofit/>
          </a:bodyPr>
          <a:lstStyle/>
          <a:p>
            <a:r>
              <a:rPr lang="en-US" sz="3200" dirty="0" smtClean="0"/>
              <a:t>Global IP Traffic by </a:t>
            </a:r>
            <a:br>
              <a:rPr lang="en-US" sz="3200" dirty="0" smtClean="0"/>
            </a:br>
            <a:r>
              <a:rPr lang="en-US" sz="3200" dirty="0" smtClean="0"/>
              <a:t>Local Access Technology</a:t>
            </a:r>
            <a:endParaRPr lang="en-US" sz="3200" dirty="0"/>
          </a:p>
        </p:txBody>
      </p:sp>
      <p:pic>
        <p:nvPicPr>
          <p:cNvPr id="6" name="Picture 5" descr="VNI-1.tif"/>
          <p:cNvPicPr>
            <a:picLocks noChangeAspect="1"/>
          </p:cNvPicPr>
          <p:nvPr/>
        </p:nvPicPr>
        <p:blipFill>
          <a:blip r:embed="rId2" cstate="print"/>
          <a:stretch>
            <a:fillRect/>
          </a:stretch>
        </p:blipFill>
        <p:spPr>
          <a:xfrm>
            <a:off x="769026" y="1510145"/>
            <a:ext cx="7284720" cy="4191000"/>
          </a:xfrm>
          <a:prstGeom prst="rect">
            <a:avLst/>
          </a:prstGeom>
        </p:spPr>
      </p:pic>
      <p:sp>
        <p:nvSpPr>
          <p:cNvPr id="8" name="Text Placeholder 4"/>
          <p:cNvSpPr txBox="1">
            <a:spLocks/>
          </p:cNvSpPr>
          <p:nvPr/>
        </p:nvSpPr>
        <p:spPr>
          <a:xfrm>
            <a:off x="889959" y="6145427"/>
            <a:ext cx="7339641" cy="331573"/>
          </a:xfrm>
          <a:prstGeom prst="rect">
            <a:avLst/>
          </a:prstGeom>
        </p:spPr>
        <p:txBody>
          <a:bodyPr/>
          <a:lstStyle/>
          <a:p>
            <a:pPr lvl="0" indent="1588">
              <a:lnSpc>
                <a:spcPct val="95000"/>
              </a:lnSpc>
              <a:spcBef>
                <a:spcPts val="1440"/>
              </a:spcBef>
              <a:buClr>
                <a:srgbClr val="96CA4B"/>
              </a:buClr>
              <a:buSzPct val="90000"/>
              <a:defRPr/>
            </a:pPr>
            <a:r>
              <a:rPr kumimoji="0" lang="en-US" sz="1000" b="0" i="0" u="none" strike="noStrike" kern="1200" cap="none" spc="0" normalizeH="0" baseline="0" noProof="0" dirty="0" smtClean="0">
                <a:ln>
                  <a:noFill/>
                </a:ln>
                <a:effectLst/>
                <a:uLnTx/>
                <a:uFillTx/>
                <a:latin typeface="+mj-lt"/>
                <a:ea typeface="+mn-ea"/>
                <a:cs typeface="+mn-cs"/>
              </a:rPr>
              <a:t>Source: nowell_01_0911.pdf citing Cisco Visual Networking Index (VNI) Global IP Traffic Forecast, </a:t>
            </a:r>
            <a:r>
              <a:rPr lang="en-US" sz="1000" dirty="0" smtClean="0">
                <a:latin typeface="+mj-lt"/>
              </a:rPr>
              <a:t>2010–2015, </a:t>
            </a:r>
            <a:r>
              <a:rPr lang="en-US" sz="1000" dirty="0" smtClean="0">
                <a:latin typeface="+mj-lt"/>
                <a:hlinkClick r:id="rId3"/>
              </a:rPr>
              <a:t>http://www.ieee802.org/3/ad_hoc/bwa/public/sep11/nowell_01_0911.pdf</a:t>
            </a:r>
            <a:r>
              <a:rPr lang="en-US" sz="1000" dirty="0" smtClean="0">
                <a:latin typeface="+mj-lt"/>
              </a:rPr>
              <a:t> </a:t>
            </a:r>
            <a:endParaRPr kumimoji="0" lang="en-US" sz="1000" b="0" i="0" u="none" strike="noStrike" kern="1200" cap="none" spc="0" normalizeH="0" baseline="0" noProof="0" dirty="0" smtClean="0">
              <a:ln>
                <a:noFill/>
              </a:ln>
              <a:effectLst/>
              <a:uLnTx/>
              <a:uFillTx/>
              <a:latin typeface="+mj-lt"/>
              <a:ea typeface="+mn-ea"/>
              <a:cs typeface="+mn-cs"/>
            </a:endParaRPr>
          </a:p>
        </p:txBody>
      </p:sp>
    </p:spTree>
    <p:extLst>
      <p:ext uri="{BB962C8B-B14F-4D97-AF65-F5344CB8AC3E}">
        <p14:creationId xmlns:p14="http://schemas.microsoft.com/office/powerpoint/2010/main" val="3036026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 Growth</a:t>
            </a:r>
            <a:endParaRPr lang="en-US" dirty="0"/>
          </a:p>
        </p:txBody>
      </p:sp>
      <p:grpSp>
        <p:nvGrpSpPr>
          <p:cNvPr id="3" name="Group 5"/>
          <p:cNvGrpSpPr/>
          <p:nvPr/>
        </p:nvGrpSpPr>
        <p:grpSpPr>
          <a:xfrm>
            <a:off x="662524" y="2683182"/>
            <a:ext cx="2112195" cy="1005630"/>
            <a:chOff x="2587180" y="408098"/>
            <a:chExt cx="1471041" cy="1471041"/>
          </a:xfrm>
          <a:scene3d>
            <a:camera prst="orthographicFront"/>
            <a:lightRig rig="flat" dir="t"/>
          </a:scene3d>
        </p:grpSpPr>
        <p:sp>
          <p:nvSpPr>
            <p:cNvPr id="10" name="Rounded Rectangle 9"/>
            <p:cNvSpPr/>
            <p:nvPr/>
          </p:nvSpPr>
          <p:spPr>
            <a:xfrm>
              <a:off x="2587180" y="408098"/>
              <a:ext cx="1471041" cy="1471041"/>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2658990" y="430140"/>
              <a:ext cx="1327421" cy="13274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400" b="1" kern="1200" dirty="0" smtClean="0">
                  <a:solidFill>
                    <a:schemeClr val="bg1"/>
                  </a:solidFill>
                </a:rPr>
                <a:t>Compute</a:t>
              </a:r>
              <a:endParaRPr lang="en-US" sz="2400" b="1" kern="1200" dirty="0">
                <a:solidFill>
                  <a:schemeClr val="bg1"/>
                </a:solidFill>
              </a:endParaRPr>
            </a:p>
          </p:txBody>
        </p:sp>
      </p:grpSp>
      <p:grpSp>
        <p:nvGrpSpPr>
          <p:cNvPr id="4" name="Group 6"/>
          <p:cNvGrpSpPr/>
          <p:nvPr/>
        </p:nvGrpSpPr>
        <p:grpSpPr>
          <a:xfrm>
            <a:off x="684558" y="1430880"/>
            <a:ext cx="2112195" cy="985868"/>
            <a:chOff x="2587180" y="2615293"/>
            <a:chExt cx="1471041" cy="798276"/>
          </a:xfrm>
          <a:scene3d>
            <a:camera prst="orthographicFront"/>
            <a:lightRig rig="flat" dir="t"/>
          </a:scene3d>
        </p:grpSpPr>
        <p:sp>
          <p:nvSpPr>
            <p:cNvPr id="8" name="Rounded Rectangle 7"/>
            <p:cNvSpPr/>
            <p:nvPr/>
          </p:nvSpPr>
          <p:spPr>
            <a:xfrm>
              <a:off x="2587180" y="2615293"/>
              <a:ext cx="1471041" cy="798276"/>
            </a:xfrm>
            <a:prstGeom prst="roundRect">
              <a:avLst/>
            </a:prstGeom>
            <a:solidFill>
              <a:schemeClr val="accent5"/>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9" name="Rounded Rectangle 6"/>
            <p:cNvSpPr/>
            <p:nvPr/>
          </p:nvSpPr>
          <p:spPr>
            <a:xfrm>
              <a:off x="2658990" y="2658835"/>
              <a:ext cx="1327421" cy="6829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400" b="1" dirty="0" smtClean="0">
                  <a:solidFill>
                    <a:schemeClr val="bg1"/>
                  </a:solidFill>
                </a:rPr>
                <a:t>Networking</a:t>
              </a:r>
              <a:endParaRPr lang="en-US" sz="2400" b="1" kern="1200" dirty="0">
                <a:solidFill>
                  <a:schemeClr val="bg1"/>
                </a:solidFill>
              </a:endParaRPr>
            </a:p>
          </p:txBody>
        </p:sp>
      </p:grpSp>
      <p:grpSp>
        <p:nvGrpSpPr>
          <p:cNvPr id="5" name="Group 11"/>
          <p:cNvGrpSpPr/>
          <p:nvPr/>
        </p:nvGrpSpPr>
        <p:grpSpPr>
          <a:xfrm>
            <a:off x="673541" y="4026460"/>
            <a:ext cx="2112195" cy="1005630"/>
            <a:chOff x="2587180" y="358330"/>
            <a:chExt cx="1471041" cy="1471041"/>
          </a:xfrm>
          <a:scene3d>
            <a:camera prst="orthographicFront"/>
            <a:lightRig rig="flat" dir="t"/>
          </a:scene3d>
        </p:grpSpPr>
        <p:sp>
          <p:nvSpPr>
            <p:cNvPr id="13" name="Rounded Rectangle 12"/>
            <p:cNvSpPr/>
            <p:nvPr/>
          </p:nvSpPr>
          <p:spPr>
            <a:xfrm>
              <a:off x="2587180" y="358330"/>
              <a:ext cx="1471041" cy="1471041"/>
            </a:xfrm>
            <a:prstGeom prst="roundRect">
              <a:avLst/>
            </a:prstGeom>
          </p:spPr>
          <p:style>
            <a:lnRef idx="0">
              <a:schemeClr val="accent4"/>
            </a:lnRef>
            <a:fillRef idx="3">
              <a:schemeClr val="accent4"/>
            </a:fillRef>
            <a:effectRef idx="3">
              <a:schemeClr val="accent4"/>
            </a:effectRef>
            <a:fontRef idx="minor">
              <a:schemeClr val="lt1"/>
            </a:fontRef>
          </p:style>
        </p:sp>
        <p:sp>
          <p:nvSpPr>
            <p:cNvPr id="14" name="Rounded Rectangle 4"/>
            <p:cNvSpPr/>
            <p:nvPr/>
          </p:nvSpPr>
          <p:spPr>
            <a:xfrm>
              <a:off x="2658990" y="430140"/>
              <a:ext cx="1327421" cy="1327421"/>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400" b="1" kern="1200" dirty="0" smtClean="0">
                  <a:solidFill>
                    <a:schemeClr val="bg1"/>
                  </a:solidFill>
                </a:rPr>
                <a:t>Storage</a:t>
              </a:r>
              <a:endParaRPr lang="en-US" sz="2400" b="1" kern="1200" dirty="0">
                <a:solidFill>
                  <a:schemeClr val="bg1"/>
                </a:solidFill>
              </a:endParaRPr>
            </a:p>
          </p:txBody>
        </p:sp>
      </p:grpSp>
      <p:sp>
        <p:nvSpPr>
          <p:cNvPr id="33" name="TextBox 32"/>
          <p:cNvSpPr txBox="1"/>
          <p:nvPr/>
        </p:nvSpPr>
        <p:spPr>
          <a:xfrm>
            <a:off x="2953305" y="4037797"/>
            <a:ext cx="5504895" cy="1077218"/>
          </a:xfrm>
          <a:prstGeom prst="rect">
            <a:avLst/>
          </a:prstGeom>
          <a:noFill/>
        </p:spPr>
        <p:txBody>
          <a:bodyPr wrap="square" rtlCol="0">
            <a:spAutoFit/>
          </a:bodyPr>
          <a:lstStyle/>
          <a:p>
            <a:r>
              <a:rPr lang="en-US" sz="1600" b="1" dirty="0" smtClean="0"/>
              <a:t>Entered the </a:t>
            </a:r>
            <a:r>
              <a:rPr lang="en-US" sz="1600" b="1" dirty="0" err="1" smtClean="0"/>
              <a:t>zettabyte</a:t>
            </a:r>
            <a:r>
              <a:rPr lang="en-US" sz="1600" b="1" dirty="0" smtClean="0"/>
              <a:t> (1 billion terabytes) era in 2010</a:t>
            </a:r>
          </a:p>
          <a:p>
            <a:r>
              <a:rPr lang="en-US" sz="1600" b="1" dirty="0" smtClean="0"/>
              <a:t>Individual disk drives over 1 terabyte</a:t>
            </a:r>
          </a:p>
          <a:p>
            <a:r>
              <a:rPr lang="en-US" sz="1600" b="1" dirty="0" smtClean="0"/>
              <a:t>1000 disk drive storage subsystem equals 1 </a:t>
            </a:r>
            <a:r>
              <a:rPr lang="en-US" sz="1600" b="1" dirty="0" err="1" smtClean="0"/>
              <a:t>Petabyte</a:t>
            </a:r>
            <a:endParaRPr lang="en-US" sz="1600" b="1" dirty="0" smtClean="0"/>
          </a:p>
          <a:p>
            <a:endParaRPr lang="en-US" sz="1600" dirty="0">
              <a:solidFill>
                <a:srgbClr val="FF0000"/>
              </a:solidFill>
            </a:endParaRPr>
          </a:p>
        </p:txBody>
      </p:sp>
      <p:sp>
        <p:nvSpPr>
          <p:cNvPr id="34" name="TextBox 33"/>
          <p:cNvSpPr txBox="1"/>
          <p:nvPr/>
        </p:nvSpPr>
        <p:spPr>
          <a:xfrm>
            <a:off x="2942288" y="2738267"/>
            <a:ext cx="5058712" cy="830997"/>
          </a:xfrm>
          <a:prstGeom prst="rect">
            <a:avLst/>
          </a:prstGeom>
          <a:noFill/>
        </p:spPr>
        <p:txBody>
          <a:bodyPr wrap="square" rtlCol="0">
            <a:spAutoFit/>
          </a:bodyPr>
          <a:lstStyle/>
          <a:p>
            <a:r>
              <a:rPr lang="en-US" sz="1600" b="1" dirty="0" smtClean="0"/>
              <a:t>First </a:t>
            </a:r>
            <a:r>
              <a:rPr lang="en-US" sz="1600" b="1" dirty="0" err="1" smtClean="0"/>
              <a:t>petaflop</a:t>
            </a:r>
            <a:r>
              <a:rPr lang="en-US" sz="1600" b="1" dirty="0" smtClean="0"/>
              <a:t> supercomputers in 2011</a:t>
            </a:r>
          </a:p>
          <a:p>
            <a:r>
              <a:rPr lang="en-US" sz="1600" b="1" dirty="0" smtClean="0"/>
              <a:t>Individual servers delivering 10s of </a:t>
            </a:r>
            <a:r>
              <a:rPr lang="en-US" sz="1600" b="1" dirty="0" err="1" smtClean="0"/>
              <a:t>Gb</a:t>
            </a:r>
            <a:r>
              <a:rPr lang="en-US" sz="1600" b="1" dirty="0" smtClean="0"/>
              <a:t>/s of I/O</a:t>
            </a:r>
          </a:p>
          <a:p>
            <a:r>
              <a:rPr lang="en-US" sz="1600" b="1" dirty="0" err="1" smtClean="0"/>
              <a:t>PCIe</a:t>
            </a:r>
            <a:r>
              <a:rPr lang="en-US" sz="1600" b="1" dirty="0" smtClean="0"/>
              <a:t> 3.0 supports 2 x 40GbE NICs now</a:t>
            </a:r>
          </a:p>
        </p:txBody>
      </p:sp>
      <p:sp>
        <p:nvSpPr>
          <p:cNvPr id="35" name="TextBox 34"/>
          <p:cNvSpPr txBox="1"/>
          <p:nvPr/>
        </p:nvSpPr>
        <p:spPr>
          <a:xfrm>
            <a:off x="2964322" y="1505053"/>
            <a:ext cx="4731878" cy="830997"/>
          </a:xfrm>
          <a:prstGeom prst="rect">
            <a:avLst/>
          </a:prstGeom>
          <a:noFill/>
        </p:spPr>
        <p:txBody>
          <a:bodyPr wrap="square" rtlCol="0">
            <a:spAutoFit/>
          </a:bodyPr>
          <a:lstStyle/>
          <a:p>
            <a:r>
              <a:rPr lang="en-US" sz="1600" b="1" dirty="0" smtClean="0"/>
              <a:t>Entered the 100GbE era in 2010</a:t>
            </a:r>
          </a:p>
          <a:p>
            <a:r>
              <a:rPr lang="en-US" sz="1600" b="1" dirty="0" smtClean="0"/>
              <a:t>Individual switches have Tb/s of bandwidth</a:t>
            </a:r>
          </a:p>
          <a:p>
            <a:endParaRPr lang="en-US" sz="1600" dirty="0"/>
          </a:p>
        </p:txBody>
      </p:sp>
      <p:sp>
        <p:nvSpPr>
          <p:cNvPr id="6" name="TextBox 5"/>
          <p:cNvSpPr txBox="1"/>
          <p:nvPr/>
        </p:nvSpPr>
        <p:spPr>
          <a:xfrm>
            <a:off x="684558" y="5712651"/>
            <a:ext cx="7620456" cy="523220"/>
          </a:xfrm>
          <a:prstGeom prst="rect">
            <a:avLst/>
          </a:prstGeom>
          <a:noFill/>
        </p:spPr>
        <p:txBody>
          <a:bodyPr wrap="square" rtlCol="0">
            <a:spAutoFit/>
          </a:bodyPr>
          <a:lstStyle/>
          <a:p>
            <a:r>
              <a:rPr lang="en-US" sz="2800" dirty="0" smtClean="0"/>
              <a:t>ETHERNET: The Progression of Plug-n-Play</a:t>
            </a:r>
            <a:endParaRPr lang="en-US" sz="2800" dirty="0"/>
          </a:p>
        </p:txBody>
      </p:sp>
    </p:spTree>
    <p:extLst>
      <p:ext uri="{BB962C8B-B14F-4D97-AF65-F5344CB8AC3E}">
        <p14:creationId xmlns:p14="http://schemas.microsoft.com/office/powerpoint/2010/main" val="2593621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67" y="330200"/>
            <a:ext cx="8229600" cy="6180667"/>
          </a:xfrm>
          <a:prstGeom prst="rect">
            <a:avLst/>
          </a:prstGeom>
        </p:spPr>
      </p:pic>
      <p:sp>
        <p:nvSpPr>
          <p:cNvPr id="4" name="Title 3"/>
          <p:cNvSpPr>
            <a:spLocks noGrp="1"/>
          </p:cNvSpPr>
          <p:nvPr>
            <p:ph type="title"/>
          </p:nvPr>
        </p:nvSpPr>
        <p:spPr>
          <a:xfrm>
            <a:off x="694267" y="5736167"/>
            <a:ext cx="7772400" cy="774700"/>
          </a:xfrm>
        </p:spPr>
        <p:txBody>
          <a:bodyPr>
            <a:normAutofit fontScale="90000"/>
          </a:bodyPr>
          <a:lstStyle/>
          <a:p>
            <a:pPr algn="ctr"/>
            <a:r>
              <a:rPr lang="en-US" dirty="0" smtClean="0"/>
              <a:t>Ethernet and the data center</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8" r="35542" b="30000"/>
          <a:stretch/>
        </p:blipFill>
        <p:spPr>
          <a:xfrm>
            <a:off x="8162925" y="333375"/>
            <a:ext cx="523875" cy="533400"/>
          </a:xfrm>
          <a:prstGeom prst="rect">
            <a:avLst/>
          </a:prstGeom>
        </p:spPr>
      </p:pic>
    </p:spTree>
    <p:extLst>
      <p:ext uri="{BB962C8B-B14F-4D97-AF65-F5344CB8AC3E}">
        <p14:creationId xmlns:p14="http://schemas.microsoft.com/office/powerpoint/2010/main" val="33628254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180925"/>
            <a:ext cx="7010401" cy="839353"/>
          </a:xfrm>
        </p:spPr>
        <p:txBody>
          <a:bodyPr>
            <a:normAutofit/>
          </a:bodyPr>
          <a:lstStyle/>
          <a:p>
            <a:r>
              <a:rPr lang="en-US" sz="2800" b="1" dirty="0" smtClean="0"/>
              <a:t>Top IT Initiatives </a:t>
            </a:r>
            <a:endParaRPr lang="en-US" sz="2800" b="1" dirty="0"/>
          </a:p>
        </p:txBody>
      </p:sp>
      <p:pic>
        <p:nvPicPr>
          <p:cNvPr id="7" name="Picture 2"/>
          <p:cNvPicPr>
            <a:picLocks noChangeAspect="1" noChangeArrowheads="1"/>
          </p:cNvPicPr>
          <p:nvPr/>
        </p:nvPicPr>
        <p:blipFill>
          <a:blip r:embed="rId3" cstate="print"/>
          <a:srcRect l="5208" t="21825" r="7292"/>
          <a:stretch>
            <a:fillRect/>
          </a:stretch>
        </p:blipFill>
        <p:spPr bwMode="auto">
          <a:xfrm>
            <a:off x="428625" y="1333500"/>
            <a:ext cx="8143876" cy="5093153"/>
          </a:xfrm>
          <a:prstGeom prst="rect">
            <a:avLst/>
          </a:prstGeom>
          <a:noFill/>
          <a:ln w="9525">
            <a:noFill/>
            <a:miter lim="800000"/>
            <a:headEnd/>
            <a:tailEnd/>
          </a:ln>
        </p:spPr>
      </p:pic>
      <p:sp>
        <p:nvSpPr>
          <p:cNvPr id="8" name="Rectangle 7"/>
          <p:cNvSpPr/>
          <p:nvPr/>
        </p:nvSpPr>
        <p:spPr>
          <a:xfrm>
            <a:off x="1428751" y="1490980"/>
            <a:ext cx="309562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9" name="Rectangle 8"/>
          <p:cNvSpPr/>
          <p:nvPr/>
        </p:nvSpPr>
        <p:spPr>
          <a:xfrm>
            <a:off x="1428751" y="1981653"/>
            <a:ext cx="309562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10" name="Rectangle 9"/>
          <p:cNvSpPr/>
          <p:nvPr/>
        </p:nvSpPr>
        <p:spPr>
          <a:xfrm>
            <a:off x="1428751" y="4267653"/>
            <a:ext cx="309562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11" name="TextBox 10"/>
          <p:cNvSpPr txBox="1"/>
          <p:nvPr/>
        </p:nvSpPr>
        <p:spPr>
          <a:xfrm>
            <a:off x="428625" y="6281865"/>
            <a:ext cx="1721049" cy="233910"/>
          </a:xfrm>
          <a:prstGeom prst="rect">
            <a:avLst/>
          </a:prstGeom>
          <a:noFill/>
        </p:spPr>
        <p:txBody>
          <a:bodyPr wrap="none" lIns="64008" tIns="32004" rIns="64008" bIns="32004" rtlCol="0">
            <a:spAutoFit/>
          </a:bodyPr>
          <a:lstStyle/>
          <a:p>
            <a:r>
              <a:rPr lang="en-US" sz="1100" dirty="0"/>
              <a:t>Source: 2010 ESG Research </a:t>
            </a:r>
          </a:p>
        </p:txBody>
      </p:sp>
    </p:spTree>
    <p:extLst>
      <p:ext uri="{BB962C8B-B14F-4D97-AF65-F5344CB8AC3E}">
        <p14:creationId xmlns:p14="http://schemas.microsoft.com/office/powerpoint/2010/main" val="439093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t="29787"/>
          <a:stretch>
            <a:fillRect/>
          </a:stretch>
        </p:blipFill>
        <p:spPr bwMode="auto">
          <a:xfrm>
            <a:off x="990600" y="1508171"/>
            <a:ext cx="7186961" cy="4065254"/>
          </a:xfrm>
          <a:prstGeom prst="rect">
            <a:avLst/>
          </a:prstGeom>
          <a:noFill/>
          <a:ln w="9525">
            <a:noFill/>
            <a:miter lim="800000"/>
            <a:headEnd/>
            <a:tailEnd/>
          </a:ln>
        </p:spPr>
      </p:pic>
      <p:sp>
        <p:nvSpPr>
          <p:cNvPr id="3" name="Title 1"/>
          <p:cNvSpPr txBox="1">
            <a:spLocks/>
          </p:cNvSpPr>
          <p:nvPr/>
        </p:nvSpPr>
        <p:spPr>
          <a:xfrm>
            <a:off x="488969" y="381000"/>
            <a:ext cx="7179988" cy="533400"/>
          </a:xfrm>
          <a:prstGeom prst="rect">
            <a:avLst/>
          </a:prstGeom>
        </p:spPr>
        <p:txBody>
          <a:bodyPr lIns="64008" tIns="32004" rIns="64008" bIns="32004"/>
          <a:lstStyle/>
          <a:p>
            <a:pPr defTabSz="640080" fontAlgn="base">
              <a:spcBef>
                <a:spcPct val="0"/>
              </a:spcBef>
              <a:spcAft>
                <a:spcPct val="0"/>
              </a:spcAft>
              <a:defRPr/>
            </a:pPr>
            <a:r>
              <a:rPr lang="en-US" sz="2000" b="1" dirty="0">
                <a:latin typeface="Arial" pitchFamily="34" charset="0"/>
                <a:ea typeface="+mj-ea"/>
                <a:cs typeface="Arial" pitchFamily="34" charset="0"/>
              </a:rPr>
              <a:t>Server </a:t>
            </a:r>
            <a:r>
              <a:rPr lang="en-US" sz="2000" b="1" dirty="0" smtClean="0">
                <a:latin typeface="Arial" pitchFamily="34" charset="0"/>
                <a:ea typeface="+mj-ea"/>
                <a:cs typeface="Arial" pitchFamily="34" charset="0"/>
              </a:rPr>
              <a:t>Virtualization – Driving the data center evolution</a:t>
            </a:r>
            <a:endParaRPr lang="en-US" sz="2000" b="1" dirty="0">
              <a:latin typeface="Arial" pitchFamily="34" charset="0"/>
              <a:ea typeface="+mj-ea"/>
              <a:cs typeface="Arial" pitchFamily="34" charset="0"/>
            </a:endParaRPr>
          </a:p>
        </p:txBody>
      </p:sp>
      <p:sp>
        <p:nvSpPr>
          <p:cNvPr id="5" name="Rounded Rectangle 4"/>
          <p:cNvSpPr/>
          <p:nvPr/>
        </p:nvSpPr>
        <p:spPr>
          <a:xfrm>
            <a:off x="6983851" y="1270000"/>
            <a:ext cx="1398149" cy="279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4400" dirty="0"/>
              <a:t>86% </a:t>
            </a:r>
          </a:p>
          <a:p>
            <a:pPr algn="ctr"/>
            <a:r>
              <a:rPr lang="en-US" sz="1700" dirty="0"/>
              <a:t>of servers workloads will be virtualized by 2018</a:t>
            </a:r>
          </a:p>
        </p:txBody>
      </p:sp>
      <p:sp>
        <p:nvSpPr>
          <p:cNvPr id="6" name="TextBox 5"/>
          <p:cNvSpPr txBox="1"/>
          <p:nvPr/>
        </p:nvSpPr>
        <p:spPr>
          <a:xfrm>
            <a:off x="474130" y="6268417"/>
            <a:ext cx="1432508" cy="233910"/>
          </a:xfrm>
          <a:prstGeom prst="rect">
            <a:avLst/>
          </a:prstGeom>
          <a:noFill/>
        </p:spPr>
        <p:txBody>
          <a:bodyPr wrap="none" lIns="64008" tIns="32004" rIns="64008" bIns="32004" rtlCol="0">
            <a:spAutoFit/>
          </a:bodyPr>
          <a:lstStyle/>
          <a:p>
            <a:r>
              <a:rPr lang="en-US" sz="1100" dirty="0"/>
              <a:t>Source</a:t>
            </a:r>
            <a:r>
              <a:rPr lang="en-US" sz="1100" dirty="0" smtClean="0"/>
              <a:t>: </a:t>
            </a:r>
            <a:r>
              <a:rPr lang="en-US" sz="1100" dirty="0"/>
              <a:t>ESG Research </a:t>
            </a:r>
          </a:p>
        </p:txBody>
      </p:sp>
      <p:sp>
        <p:nvSpPr>
          <p:cNvPr id="7" name="TextBox 6"/>
          <p:cNvSpPr txBox="1"/>
          <p:nvPr/>
        </p:nvSpPr>
        <p:spPr>
          <a:xfrm>
            <a:off x="7168320" y="3845372"/>
            <a:ext cx="954813" cy="218521"/>
          </a:xfrm>
          <a:prstGeom prst="rect">
            <a:avLst/>
          </a:prstGeom>
          <a:noFill/>
        </p:spPr>
        <p:txBody>
          <a:bodyPr wrap="none" lIns="64008" tIns="32004" rIns="64008" bIns="32004" rtlCol="0">
            <a:spAutoFit/>
          </a:bodyPr>
          <a:lstStyle/>
          <a:p>
            <a:r>
              <a:rPr lang="en-US" sz="1000" dirty="0"/>
              <a:t>Source: Gartner</a:t>
            </a:r>
          </a:p>
        </p:txBody>
      </p:sp>
      <p:sp>
        <p:nvSpPr>
          <p:cNvPr id="10" name="Right Arrow 9"/>
          <p:cNvSpPr/>
          <p:nvPr/>
        </p:nvSpPr>
        <p:spPr>
          <a:xfrm>
            <a:off x="2554726" y="2361375"/>
            <a:ext cx="4286250" cy="762000"/>
          </a:xfrm>
          <a:prstGeom prst="rightArrow">
            <a:avLst>
              <a:gd name="adj1" fmla="val 50000"/>
              <a:gd name="adj2" fmla="val 4341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1700" dirty="0"/>
              <a:t>65% in 2010</a:t>
            </a:r>
          </a:p>
        </p:txBody>
      </p:sp>
      <p:sp>
        <p:nvSpPr>
          <p:cNvPr id="11" name="Right Arrow 10"/>
          <p:cNvSpPr/>
          <p:nvPr/>
        </p:nvSpPr>
        <p:spPr>
          <a:xfrm>
            <a:off x="2840476" y="2000000"/>
            <a:ext cx="3952875" cy="635000"/>
          </a:xfrm>
          <a:prstGeom prst="rightArrow">
            <a:avLst>
              <a:gd name="adj1" fmla="val 50000"/>
              <a:gd name="adj2" fmla="val 434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1700" dirty="0">
                <a:solidFill>
                  <a:schemeClr val="tx1"/>
                </a:solidFill>
              </a:rPr>
              <a:t>85% in </a:t>
            </a:r>
            <a:r>
              <a:rPr lang="en-US" sz="1700" dirty="0" smtClean="0">
                <a:solidFill>
                  <a:schemeClr val="tx1"/>
                </a:solidFill>
              </a:rPr>
              <a:t>2018</a:t>
            </a:r>
            <a:endParaRPr lang="en-US" sz="1700" dirty="0">
              <a:solidFill>
                <a:schemeClr val="tx1"/>
              </a:solidFill>
            </a:endParaRPr>
          </a:p>
        </p:txBody>
      </p:sp>
    </p:spTree>
    <p:extLst>
      <p:ext uri="{BB962C8B-B14F-4D97-AF65-F5344CB8AC3E}">
        <p14:creationId xmlns:p14="http://schemas.microsoft.com/office/powerpoint/2010/main" val="3189737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447800"/>
            <a:ext cx="7162800" cy="4404360"/>
          </a:xfrm>
        </p:spPr>
        <p:txBody>
          <a:bodyPr>
            <a:noAutofit/>
          </a:bodyPr>
          <a:lstStyle/>
          <a:p>
            <a:pPr>
              <a:spcBef>
                <a:spcPts val="600"/>
              </a:spcBef>
              <a:spcAft>
                <a:spcPts val="600"/>
              </a:spcAft>
            </a:pPr>
            <a:r>
              <a:rPr lang="en-US" sz="3200" dirty="0" smtClean="0"/>
              <a:t>Introduction</a:t>
            </a:r>
          </a:p>
          <a:p>
            <a:pPr>
              <a:spcBef>
                <a:spcPts val="600"/>
              </a:spcBef>
              <a:spcAft>
                <a:spcPts val="600"/>
              </a:spcAft>
            </a:pPr>
            <a:r>
              <a:rPr lang="en-US" sz="3200" dirty="0" smtClean="0"/>
              <a:t>Building Your Network</a:t>
            </a:r>
          </a:p>
          <a:p>
            <a:pPr>
              <a:spcBef>
                <a:spcPts val="600"/>
              </a:spcBef>
              <a:spcAft>
                <a:spcPts val="600"/>
              </a:spcAft>
            </a:pPr>
            <a:r>
              <a:rPr lang="en-US" sz="3200" dirty="0" smtClean="0"/>
              <a:t>The Growth of Ethernet</a:t>
            </a:r>
          </a:p>
          <a:p>
            <a:pPr>
              <a:spcBef>
                <a:spcPts val="600"/>
              </a:spcBef>
              <a:spcAft>
                <a:spcPts val="600"/>
              </a:spcAft>
            </a:pPr>
            <a:r>
              <a:rPr lang="en-US" sz="3200" dirty="0" smtClean="0"/>
              <a:t>Ethernet and the Data Center</a:t>
            </a:r>
          </a:p>
          <a:p>
            <a:pPr>
              <a:spcBef>
                <a:spcPts val="600"/>
              </a:spcBef>
              <a:spcAft>
                <a:spcPts val="600"/>
              </a:spcAft>
            </a:pPr>
            <a:r>
              <a:rPr lang="en-US" sz="3200" dirty="0" smtClean="0"/>
              <a:t>The Road to Success</a:t>
            </a:r>
          </a:p>
          <a:p>
            <a:pPr>
              <a:spcBef>
                <a:spcPts val="600"/>
              </a:spcBef>
              <a:spcAft>
                <a:spcPts val="600"/>
              </a:spcAft>
            </a:pPr>
            <a:r>
              <a:rPr lang="en-US" sz="3200" dirty="0" smtClean="0"/>
              <a:t>Wrap-up</a:t>
            </a:r>
          </a:p>
          <a:p>
            <a:pPr>
              <a:spcBef>
                <a:spcPts val="600"/>
              </a:spcBef>
              <a:spcAft>
                <a:spcPts val="600"/>
              </a:spcAft>
            </a:pPr>
            <a:r>
              <a:rPr lang="en-US" sz="3200" dirty="0" smtClean="0"/>
              <a:t>Q&amp;A</a:t>
            </a:r>
            <a:endParaRPr lang="en-US" sz="3200" dirty="0"/>
          </a:p>
          <a:p>
            <a:pPr marL="68580" indent="0">
              <a:spcBef>
                <a:spcPts val="600"/>
              </a:spcBef>
              <a:spcAft>
                <a:spcPts val="600"/>
              </a:spcAft>
              <a:buNone/>
            </a:pPr>
            <a:endParaRPr lang="en-US" sz="3200" dirty="0"/>
          </a:p>
        </p:txBody>
      </p:sp>
      <p:sp>
        <p:nvSpPr>
          <p:cNvPr id="6" name="TextBox 5"/>
          <p:cNvSpPr txBox="1"/>
          <p:nvPr/>
        </p:nvSpPr>
        <p:spPr>
          <a:xfrm>
            <a:off x="762000" y="673386"/>
            <a:ext cx="6400800" cy="584775"/>
          </a:xfrm>
          <a:prstGeom prst="rect">
            <a:avLst/>
          </a:prstGeom>
          <a:noFill/>
        </p:spPr>
        <p:txBody>
          <a:bodyPr wrap="square" rtlCol="0">
            <a:spAutoFit/>
          </a:bodyPr>
          <a:lstStyle/>
          <a:p>
            <a:pPr>
              <a:spcBef>
                <a:spcPct val="0"/>
              </a:spcBef>
            </a:pPr>
            <a:r>
              <a:rPr lang="en-US" sz="3200" b="1" cap="small" dirty="0" smtClean="0">
                <a:latin typeface="+mj-lt"/>
                <a:ea typeface="+mj-ea"/>
                <a:cs typeface="+mj-cs"/>
              </a:rPr>
              <a:t>Agenda </a:t>
            </a:r>
            <a:endParaRPr lang="en-US" sz="3200" b="1" cap="small" dirty="0">
              <a:latin typeface="+mj-lt"/>
              <a:ea typeface="+mj-ea"/>
              <a:cs typeface="+mj-cs"/>
            </a:endParaRPr>
          </a:p>
        </p:txBody>
      </p:sp>
    </p:spTree>
    <p:extLst>
      <p:ext uri="{BB962C8B-B14F-4D97-AF65-F5344CB8AC3E}">
        <p14:creationId xmlns:p14="http://schemas.microsoft.com/office/powerpoint/2010/main" val="3862943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27506" b="3021"/>
          <a:stretch>
            <a:fillRect/>
          </a:stretch>
        </p:blipFill>
        <p:spPr bwMode="auto">
          <a:xfrm>
            <a:off x="940904" y="1778000"/>
            <a:ext cx="7288696" cy="3492500"/>
          </a:xfrm>
          <a:prstGeom prst="rect">
            <a:avLst/>
          </a:prstGeom>
          <a:noFill/>
          <a:ln w="9525">
            <a:noFill/>
            <a:miter lim="800000"/>
            <a:headEnd/>
            <a:tailEnd/>
          </a:ln>
        </p:spPr>
      </p:pic>
      <p:sp>
        <p:nvSpPr>
          <p:cNvPr id="3" name="Title 1"/>
          <p:cNvSpPr txBox="1">
            <a:spLocks/>
          </p:cNvSpPr>
          <p:nvPr/>
        </p:nvSpPr>
        <p:spPr>
          <a:xfrm>
            <a:off x="533401" y="405250"/>
            <a:ext cx="6476999" cy="533400"/>
          </a:xfrm>
          <a:prstGeom prst="rect">
            <a:avLst/>
          </a:prstGeom>
        </p:spPr>
        <p:txBody>
          <a:bodyPr lIns="64008" tIns="32004" rIns="64008" bIns="32004"/>
          <a:lstStyle/>
          <a:p>
            <a:pPr algn="ctr">
              <a:defRPr/>
            </a:pPr>
            <a:r>
              <a:rPr lang="en-US" sz="2400" b="1" dirty="0">
                <a:latin typeface="Arial" pitchFamily="34" charset="0"/>
                <a:ea typeface="+mj-ea"/>
                <a:cs typeface="Arial" pitchFamily="34" charset="0"/>
              </a:rPr>
              <a:t>VM density drives I/O demand which drives </a:t>
            </a:r>
            <a:r>
              <a:rPr lang="en-US" sz="2400" b="1" dirty="0" smtClean="0">
                <a:latin typeface="Arial" pitchFamily="34" charset="0"/>
                <a:ea typeface="+mj-ea"/>
                <a:cs typeface="Arial" pitchFamily="34" charset="0"/>
              </a:rPr>
              <a:t>Network Innovation</a:t>
            </a:r>
            <a:endParaRPr lang="en-US" sz="2400" b="1" dirty="0">
              <a:latin typeface="Arial" pitchFamily="34" charset="0"/>
              <a:ea typeface="+mj-ea"/>
              <a:cs typeface="Arial" pitchFamily="34" charset="0"/>
            </a:endParaRPr>
          </a:p>
        </p:txBody>
      </p:sp>
      <p:sp>
        <p:nvSpPr>
          <p:cNvPr id="4" name="Right Arrow 3"/>
          <p:cNvSpPr/>
          <p:nvPr/>
        </p:nvSpPr>
        <p:spPr>
          <a:xfrm>
            <a:off x="3087571" y="3750625"/>
            <a:ext cx="1235529" cy="1035132"/>
          </a:xfrm>
          <a:prstGeom prst="rightArrow">
            <a:avLst>
              <a:gd name="adj1" fmla="val 50000"/>
              <a:gd name="adj2" fmla="val 43416"/>
            </a:avLst>
          </a:prstGeom>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1600" dirty="0" smtClean="0"/>
              <a:t>10GbE</a:t>
            </a:r>
            <a:endParaRPr lang="en-US" sz="1600" dirty="0"/>
          </a:p>
        </p:txBody>
      </p:sp>
      <p:sp>
        <p:nvSpPr>
          <p:cNvPr id="5" name="Right Arrow 4"/>
          <p:cNvSpPr/>
          <p:nvPr/>
        </p:nvSpPr>
        <p:spPr>
          <a:xfrm>
            <a:off x="4370112" y="3094500"/>
            <a:ext cx="1382238" cy="1049977"/>
          </a:xfrm>
          <a:prstGeom prst="rightArrow">
            <a:avLst>
              <a:gd name="adj1" fmla="val 50000"/>
              <a:gd name="adj2" fmla="val 43416"/>
            </a:avLst>
          </a:prstGeom>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1600" dirty="0" smtClean="0"/>
              <a:t>40GbE</a:t>
            </a:r>
            <a:endParaRPr lang="en-US" sz="1600" dirty="0"/>
          </a:p>
        </p:txBody>
      </p:sp>
      <p:sp>
        <p:nvSpPr>
          <p:cNvPr id="6" name="TextBox 5"/>
          <p:cNvSpPr txBox="1"/>
          <p:nvPr/>
        </p:nvSpPr>
        <p:spPr>
          <a:xfrm>
            <a:off x="1270600" y="6172200"/>
            <a:ext cx="1432508" cy="233910"/>
          </a:xfrm>
          <a:prstGeom prst="rect">
            <a:avLst/>
          </a:prstGeom>
          <a:noFill/>
        </p:spPr>
        <p:txBody>
          <a:bodyPr wrap="none" lIns="64008" tIns="32004" rIns="64008" bIns="32004" rtlCol="0">
            <a:spAutoFit/>
          </a:bodyPr>
          <a:lstStyle/>
          <a:p>
            <a:r>
              <a:rPr lang="en-US" sz="1100" dirty="0"/>
              <a:t>Source</a:t>
            </a:r>
            <a:r>
              <a:rPr lang="en-US" sz="1100" dirty="0" smtClean="0"/>
              <a:t>: </a:t>
            </a:r>
            <a:r>
              <a:rPr lang="en-US" sz="1100" dirty="0"/>
              <a:t>ESG Research </a:t>
            </a:r>
          </a:p>
        </p:txBody>
      </p:sp>
      <p:sp>
        <p:nvSpPr>
          <p:cNvPr id="10" name="TextBox 9"/>
          <p:cNvSpPr txBox="1"/>
          <p:nvPr/>
        </p:nvSpPr>
        <p:spPr>
          <a:xfrm>
            <a:off x="1076324" y="5099684"/>
            <a:ext cx="7000876" cy="341632"/>
          </a:xfrm>
          <a:prstGeom prst="rect">
            <a:avLst/>
          </a:prstGeom>
          <a:noFill/>
        </p:spPr>
        <p:txBody>
          <a:bodyPr wrap="square" lIns="64008" tIns="32004" rIns="64008" bIns="32004" rtlCol="0">
            <a:spAutoFit/>
          </a:bodyPr>
          <a:lstStyle/>
          <a:p>
            <a:r>
              <a:rPr lang="en-US" b="1" dirty="0" smtClean="0"/>
              <a:t>Virtual Machine density: Number of VMs deployed per physical server</a:t>
            </a:r>
            <a:endParaRPr lang="en-US" b="1" dirty="0"/>
          </a:p>
        </p:txBody>
      </p:sp>
    </p:spTree>
    <p:extLst>
      <p:ext uri="{BB962C8B-B14F-4D97-AF65-F5344CB8AC3E}">
        <p14:creationId xmlns:p14="http://schemas.microsoft.com/office/powerpoint/2010/main" val="9482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49" y="533400"/>
            <a:ext cx="6629400" cy="762000"/>
          </a:xfrm>
        </p:spPr>
        <p:txBody>
          <a:bodyPr>
            <a:normAutofit fontScale="90000"/>
          </a:bodyPr>
          <a:lstStyle/>
          <a:p>
            <a:pPr eaLnBrk="1" hangingPunct="1">
              <a:defRPr/>
            </a:pPr>
            <a:r>
              <a:rPr lang="en-GB" dirty="0" smtClean="0"/>
              <a:t>10Gb Ethernet Solutions in the Data Center</a:t>
            </a:r>
            <a:endParaRPr lang="en-US" dirty="0"/>
          </a:p>
        </p:txBody>
      </p:sp>
      <p:grpSp>
        <p:nvGrpSpPr>
          <p:cNvPr id="15" name="Group 14"/>
          <p:cNvGrpSpPr/>
          <p:nvPr/>
        </p:nvGrpSpPr>
        <p:grpSpPr>
          <a:xfrm>
            <a:off x="445401" y="1881890"/>
            <a:ext cx="2231150" cy="3973950"/>
            <a:chOff x="866641" y="2258268"/>
            <a:chExt cx="3569839" cy="4768740"/>
          </a:xfrm>
        </p:grpSpPr>
        <p:grpSp>
          <p:nvGrpSpPr>
            <p:cNvPr id="14" name="Group 13"/>
            <p:cNvGrpSpPr/>
            <p:nvPr/>
          </p:nvGrpSpPr>
          <p:grpSpPr>
            <a:xfrm>
              <a:off x="2590800" y="2258268"/>
              <a:ext cx="1845680" cy="4768740"/>
              <a:chOff x="2590800" y="1752600"/>
              <a:chExt cx="1845680" cy="5943600"/>
            </a:xfrm>
          </p:grpSpPr>
          <p:grpSp>
            <p:nvGrpSpPr>
              <p:cNvPr id="47" name="Group 46"/>
              <p:cNvGrpSpPr/>
              <p:nvPr/>
            </p:nvGrpSpPr>
            <p:grpSpPr>
              <a:xfrm>
                <a:off x="2590800" y="1828800"/>
                <a:ext cx="1845680" cy="5715000"/>
                <a:chOff x="13089520" y="1828800"/>
                <a:chExt cx="1845680" cy="5715000"/>
              </a:xfrm>
            </p:grpSpPr>
            <p:sp>
              <p:nvSpPr>
                <p:cNvPr id="48" name="Chevron 4"/>
                <p:cNvSpPr/>
                <p:nvPr/>
              </p:nvSpPr>
              <p:spPr>
                <a:xfrm>
                  <a:off x="135015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49" name="Chevron 48"/>
                <p:cNvSpPr/>
                <p:nvPr/>
              </p:nvSpPr>
              <p:spPr>
                <a:xfrm>
                  <a:off x="131657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Chevron 4"/>
                <p:cNvSpPr/>
                <p:nvPr/>
              </p:nvSpPr>
              <p:spPr>
                <a:xfrm>
                  <a:off x="136539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51" name="Chevron 50"/>
                <p:cNvSpPr/>
                <p:nvPr/>
              </p:nvSpPr>
              <p:spPr>
                <a:xfrm>
                  <a:off x="130895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Chevron 51"/>
                <p:cNvSpPr/>
                <p:nvPr/>
              </p:nvSpPr>
              <p:spPr>
                <a:xfrm>
                  <a:off x="14074442" y="1828800"/>
                  <a:ext cx="860758" cy="5715000"/>
                </a:xfrm>
                <a:prstGeom prst="chevron">
                  <a:avLst>
                    <a:gd name="adj" fmla="val 93979"/>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6" name="Rectangle 5"/>
              <p:cNvSpPr/>
              <p:nvPr/>
            </p:nvSpPr>
            <p:spPr>
              <a:xfrm>
                <a:off x="2590800" y="1752600"/>
                <a:ext cx="1845680" cy="59436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4" name="Picture 73" descr="servidor.png"/>
            <p:cNvPicPr>
              <a:picLocks noChangeAspect="1"/>
            </p:cNvPicPr>
            <p:nvPr/>
          </p:nvPicPr>
          <p:blipFill>
            <a:blip r:embed="rId3" cstate="print"/>
            <a:stretch>
              <a:fillRect/>
            </a:stretch>
          </p:blipFill>
          <p:spPr>
            <a:xfrm>
              <a:off x="1270974" y="4026369"/>
              <a:ext cx="817761" cy="1113449"/>
            </a:xfrm>
            <a:prstGeom prst="rect">
              <a:avLst/>
            </a:prstGeom>
          </p:spPr>
        </p:pic>
        <p:pic>
          <p:nvPicPr>
            <p:cNvPr id="75" name="Picture 74" descr="servidor.png"/>
            <p:cNvPicPr>
              <a:picLocks noChangeAspect="1"/>
            </p:cNvPicPr>
            <p:nvPr/>
          </p:nvPicPr>
          <p:blipFill>
            <a:blip r:embed="rId3" cstate="print"/>
            <a:stretch>
              <a:fillRect/>
            </a:stretch>
          </p:blipFill>
          <p:spPr>
            <a:xfrm>
              <a:off x="1687663" y="4067160"/>
              <a:ext cx="864312" cy="1176832"/>
            </a:xfrm>
            <a:prstGeom prst="rect">
              <a:avLst/>
            </a:prstGeom>
          </p:spPr>
        </p:pic>
        <p:pic>
          <p:nvPicPr>
            <p:cNvPr id="76" name="Picture 75" descr="servidor.png"/>
            <p:cNvPicPr>
              <a:picLocks noChangeAspect="1"/>
            </p:cNvPicPr>
            <p:nvPr/>
          </p:nvPicPr>
          <p:blipFill>
            <a:blip r:embed="rId3" cstate="print"/>
            <a:stretch>
              <a:fillRect/>
            </a:stretch>
          </p:blipFill>
          <p:spPr>
            <a:xfrm>
              <a:off x="2127501" y="4101884"/>
              <a:ext cx="926598" cy="1261640"/>
            </a:xfrm>
            <a:prstGeom prst="rect">
              <a:avLst/>
            </a:prstGeom>
          </p:spPr>
        </p:pic>
        <p:sp>
          <p:nvSpPr>
            <p:cNvPr id="79" name="TextBox 78"/>
            <p:cNvSpPr txBox="1"/>
            <p:nvPr/>
          </p:nvSpPr>
          <p:spPr bwMode="auto">
            <a:xfrm>
              <a:off x="866641" y="2362200"/>
              <a:ext cx="3370666" cy="886397"/>
            </a:xfrm>
            <a:prstGeom prst="rect">
              <a:avLst/>
            </a:prstGeom>
            <a:noFill/>
          </p:spPr>
          <p:txBody>
            <a:bodyPr wrap="none">
              <a:spAutoFit/>
            </a:bodyPr>
            <a:lstStyle/>
            <a:p>
              <a:pPr>
                <a:defRPr/>
              </a:pPr>
              <a:r>
                <a:rPr lang="en-GB" sz="2000" b="1" dirty="0">
                  <a:solidFill>
                    <a:schemeClr val="tx2"/>
                  </a:solidFill>
                  <a:latin typeface="+mj-lt"/>
                </a:rPr>
                <a:t>Consolidation</a:t>
              </a:r>
              <a:r>
                <a:rPr lang="en-GB" sz="2000" dirty="0">
                  <a:solidFill>
                    <a:schemeClr val="accent1">
                      <a:lumMod val="75000"/>
                    </a:schemeClr>
                  </a:solidFill>
                  <a:latin typeface="+mj-lt"/>
                </a:rPr>
                <a:t>   </a:t>
              </a:r>
            </a:p>
            <a:p>
              <a:pPr>
                <a:defRPr/>
              </a:pPr>
              <a:r>
                <a:rPr lang="en-GB" sz="1100" dirty="0" smtClean="0">
                  <a:latin typeface="+mn-lt"/>
                </a:rPr>
                <a:t>Optimizing </a:t>
              </a:r>
              <a:r>
                <a:rPr lang="en-GB" sz="1100" dirty="0">
                  <a:latin typeface="+mn-lt"/>
                </a:rPr>
                <a:t>data </a:t>
              </a:r>
              <a:r>
                <a:rPr lang="en-GB" sz="1100" dirty="0" smtClean="0">
                  <a:latin typeface="+mn-lt"/>
                </a:rPr>
                <a:t/>
              </a:r>
              <a:br>
                <a:rPr lang="en-GB" sz="1100" dirty="0" smtClean="0">
                  <a:latin typeface="+mn-lt"/>
                </a:rPr>
              </a:br>
              <a:r>
                <a:rPr lang="en-GB" sz="1100" dirty="0" smtClean="0">
                  <a:latin typeface="+mn-lt"/>
                </a:rPr>
                <a:t>center resources</a:t>
              </a:r>
              <a:endParaRPr lang="en-US" sz="1100" dirty="0">
                <a:latin typeface="+mn-lt"/>
              </a:endParaRPr>
            </a:p>
          </p:txBody>
        </p:sp>
      </p:grpSp>
      <p:grpSp>
        <p:nvGrpSpPr>
          <p:cNvPr id="16" name="Group 15"/>
          <p:cNvGrpSpPr/>
          <p:nvPr/>
        </p:nvGrpSpPr>
        <p:grpSpPr>
          <a:xfrm>
            <a:off x="2407564" y="1881890"/>
            <a:ext cx="2171986" cy="3973950"/>
            <a:chOff x="4314103" y="2258268"/>
            <a:chExt cx="3475177" cy="4768740"/>
          </a:xfrm>
        </p:grpSpPr>
        <p:grpSp>
          <p:nvGrpSpPr>
            <p:cNvPr id="13" name="Group 12"/>
            <p:cNvGrpSpPr/>
            <p:nvPr/>
          </p:nvGrpSpPr>
          <p:grpSpPr>
            <a:xfrm>
              <a:off x="5943600" y="2258268"/>
              <a:ext cx="1845680" cy="4768740"/>
              <a:chOff x="5943600" y="1752600"/>
              <a:chExt cx="1845680" cy="5943600"/>
            </a:xfrm>
          </p:grpSpPr>
          <p:grpSp>
            <p:nvGrpSpPr>
              <p:cNvPr id="53" name="Group 52"/>
              <p:cNvGrpSpPr/>
              <p:nvPr/>
            </p:nvGrpSpPr>
            <p:grpSpPr>
              <a:xfrm>
                <a:off x="5943600" y="1828800"/>
                <a:ext cx="1845680" cy="5715000"/>
                <a:chOff x="13089520" y="1828800"/>
                <a:chExt cx="1845680" cy="5715000"/>
              </a:xfrm>
            </p:grpSpPr>
            <p:sp>
              <p:nvSpPr>
                <p:cNvPr id="54" name="Chevron 4"/>
                <p:cNvSpPr/>
                <p:nvPr/>
              </p:nvSpPr>
              <p:spPr>
                <a:xfrm>
                  <a:off x="135015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55" name="Chevron 54"/>
                <p:cNvSpPr/>
                <p:nvPr/>
              </p:nvSpPr>
              <p:spPr>
                <a:xfrm>
                  <a:off x="131657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Chevron 4"/>
                <p:cNvSpPr/>
                <p:nvPr/>
              </p:nvSpPr>
              <p:spPr>
                <a:xfrm>
                  <a:off x="136539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57" name="Chevron 56"/>
                <p:cNvSpPr/>
                <p:nvPr/>
              </p:nvSpPr>
              <p:spPr>
                <a:xfrm>
                  <a:off x="130895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Chevron 57"/>
                <p:cNvSpPr/>
                <p:nvPr/>
              </p:nvSpPr>
              <p:spPr>
                <a:xfrm>
                  <a:off x="14074442" y="1828800"/>
                  <a:ext cx="860758" cy="5715000"/>
                </a:xfrm>
                <a:prstGeom prst="chevron">
                  <a:avLst>
                    <a:gd name="adj" fmla="val 93979"/>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66" name="Rectangle 65"/>
              <p:cNvSpPr/>
              <p:nvPr/>
            </p:nvSpPr>
            <p:spPr>
              <a:xfrm>
                <a:off x="5943600" y="1752600"/>
                <a:ext cx="1845680" cy="59436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7" name="Picture 1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529" l="1471" r="100000">
                          <a14:foregroundMark x1="11275" y1="32843" x2="11275" y2="32843"/>
                          <a14:foregroundMark x1="16176" y1="28431" x2="16176" y2="28431"/>
                          <a14:foregroundMark x1="24020" y1="26961" x2="24020" y2="26961"/>
                          <a14:foregroundMark x1="27451" y1="24510" x2="27451" y2="24510"/>
                          <a14:foregroundMark x1="41176" y1="12255" x2="41176" y2="12255"/>
                          <a14:foregroundMark x1="89706" y1="18137" x2="89706" y2="18137"/>
                          <a14:foregroundMark x1="61275" y1="14706" x2="61275" y2="14706"/>
                          <a14:foregroundMark x1="64706" y1="14706" x2="89706" y2="14706"/>
                          <a14:foregroundMark x1="56373" y1="14706" x2="36275" y2="11765"/>
                        </a14:backgroundRemoval>
                      </a14:imgEffect>
                    </a14:imgLayer>
                  </a14:imgProps>
                </a:ext>
                <a:ext uri="{28A0092B-C50C-407E-A947-70E740481C1C}">
                  <a14:useLocalDpi xmlns:a14="http://schemas.microsoft.com/office/drawing/2010/main" val="0"/>
                </a:ext>
              </a:extLst>
            </a:blip>
            <a:srcRect/>
            <a:stretch>
              <a:fillRect/>
            </a:stretch>
          </p:blipFill>
          <p:spPr bwMode="auto">
            <a:xfrm>
              <a:off x="4686300" y="3684026"/>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19"/>
            <p:cNvSpPr txBox="1">
              <a:spLocks noChangeArrowheads="1"/>
            </p:cNvSpPr>
            <p:nvPr/>
          </p:nvSpPr>
          <p:spPr bwMode="auto">
            <a:xfrm>
              <a:off x="4314103" y="2362199"/>
              <a:ext cx="2950038" cy="1089529"/>
            </a:xfrm>
            <a:prstGeom prst="rect">
              <a:avLst/>
            </a:prstGeom>
            <a:noFill/>
            <a:ln w="9525">
              <a:noFill/>
              <a:miter lim="800000"/>
              <a:headEnd/>
              <a:tailEnd/>
            </a:ln>
          </p:spPr>
          <p:txBody>
            <a:bodyPr wrap="none">
              <a:spAutoFit/>
            </a:bodyPr>
            <a:lstStyle/>
            <a:p>
              <a:r>
                <a:rPr lang="en-GB" sz="2000" b="1" dirty="0">
                  <a:solidFill>
                    <a:schemeClr val="tx2"/>
                  </a:solidFill>
                  <a:latin typeface="+mj-lt"/>
                </a:rPr>
                <a:t>Virtualization</a:t>
              </a:r>
              <a:r>
                <a:rPr lang="en-GB" sz="2000" dirty="0">
                  <a:solidFill>
                    <a:schemeClr val="tx2"/>
                  </a:solidFill>
                  <a:latin typeface="+mj-lt"/>
                </a:rPr>
                <a:t> </a:t>
              </a:r>
            </a:p>
            <a:p>
              <a:r>
                <a:rPr lang="en-GB" sz="1100" dirty="0">
                  <a:solidFill>
                    <a:srgbClr val="000000"/>
                  </a:solidFill>
                  <a:latin typeface="+mn-lt"/>
                </a:rPr>
                <a:t>Increasing resource </a:t>
              </a:r>
              <a:r>
                <a:rPr lang="en-GB" sz="1100" dirty="0" smtClean="0">
                  <a:solidFill>
                    <a:srgbClr val="000000"/>
                  </a:solidFill>
                  <a:latin typeface="+mn-lt"/>
                </a:rPr>
                <a:t/>
              </a:r>
              <a:br>
                <a:rPr lang="en-GB" sz="1100" dirty="0" smtClean="0">
                  <a:solidFill>
                    <a:srgbClr val="000000"/>
                  </a:solidFill>
                  <a:latin typeface="+mn-lt"/>
                </a:rPr>
              </a:br>
              <a:r>
                <a:rPr lang="en-GB" sz="1100" dirty="0" smtClean="0">
                  <a:solidFill>
                    <a:srgbClr val="000000"/>
                  </a:solidFill>
                  <a:latin typeface="+mn-lt"/>
                </a:rPr>
                <a:t>utilization, availability </a:t>
              </a:r>
              <a:br>
                <a:rPr lang="en-GB" sz="1100" dirty="0" smtClean="0">
                  <a:solidFill>
                    <a:srgbClr val="000000"/>
                  </a:solidFill>
                  <a:latin typeface="+mn-lt"/>
                </a:rPr>
              </a:br>
              <a:r>
                <a:rPr lang="en-GB" sz="1100" dirty="0" smtClean="0">
                  <a:solidFill>
                    <a:srgbClr val="000000"/>
                  </a:solidFill>
                  <a:latin typeface="+mn-lt"/>
                </a:rPr>
                <a:t>and </a:t>
              </a:r>
              <a:r>
                <a:rPr lang="en-GB" sz="1100" dirty="0">
                  <a:solidFill>
                    <a:srgbClr val="000000"/>
                  </a:solidFill>
                  <a:latin typeface="+mn-lt"/>
                </a:rPr>
                <a:t>agility</a:t>
              </a:r>
              <a:endParaRPr lang="en-US" sz="1100" dirty="0">
                <a:solidFill>
                  <a:srgbClr val="000000"/>
                </a:solidFill>
                <a:latin typeface="+mn-lt"/>
              </a:endParaRPr>
            </a:p>
          </p:txBody>
        </p:sp>
      </p:grpSp>
      <p:grpSp>
        <p:nvGrpSpPr>
          <p:cNvPr id="4" name="Group 3"/>
          <p:cNvGrpSpPr/>
          <p:nvPr/>
        </p:nvGrpSpPr>
        <p:grpSpPr>
          <a:xfrm>
            <a:off x="6760983" y="1881890"/>
            <a:ext cx="2160324" cy="3973950"/>
            <a:chOff x="6760983" y="1881890"/>
            <a:chExt cx="2160324" cy="3973950"/>
          </a:xfrm>
        </p:grpSpPr>
        <p:pic>
          <p:nvPicPr>
            <p:cNvPr id="89" name="Picture 17" descr="cloud2.jpg"/>
            <p:cNvPicPr>
              <a:picLocks noChangeAspect="1"/>
            </p:cNvPicPr>
            <p:nvPr/>
          </p:nvPicPr>
          <p:blipFill>
            <a:blip r:embed="rId6" cstate="print">
              <a:extLst>
                <a:ext uri="{BEBA8EAE-BF5A-486C-A8C5-ECC9F3942E4B}">
                  <a14:imgProps xmlns:a14="http://schemas.microsoft.com/office/drawing/2010/main">
                    <a14:imgLayer r:embed="rId7">
                      <a14:imgEffect>
                        <a14:backgroundRemoval t="0" b="95855" l="0" r="97308"/>
                      </a14:imgEffect>
                    </a14:imgLayer>
                  </a14:imgProps>
                </a:ext>
              </a:extLst>
            </a:blip>
            <a:srcRect/>
            <a:stretch>
              <a:fillRect/>
            </a:stretch>
          </p:blipFill>
          <p:spPr bwMode="auto">
            <a:xfrm>
              <a:off x="6778182" y="2997883"/>
              <a:ext cx="1799448" cy="1764617"/>
            </a:xfrm>
            <a:prstGeom prst="rect">
              <a:avLst/>
            </a:prstGeom>
            <a:noFill/>
            <a:ln w="9525">
              <a:noFill/>
              <a:miter lim="800000"/>
              <a:headEnd/>
              <a:tailEnd/>
            </a:ln>
          </p:spPr>
        </p:pic>
        <p:grpSp>
          <p:nvGrpSpPr>
            <p:cNvPr id="3" name="Group 2"/>
            <p:cNvGrpSpPr/>
            <p:nvPr/>
          </p:nvGrpSpPr>
          <p:grpSpPr>
            <a:xfrm>
              <a:off x="6760983" y="1881890"/>
              <a:ext cx="2160324" cy="3973950"/>
              <a:chOff x="6760983" y="1881890"/>
              <a:chExt cx="2160324" cy="3973950"/>
            </a:xfrm>
          </p:grpSpPr>
          <p:grpSp>
            <p:nvGrpSpPr>
              <p:cNvPr id="11" name="Group 10"/>
              <p:cNvGrpSpPr/>
              <p:nvPr/>
            </p:nvGrpSpPr>
            <p:grpSpPr>
              <a:xfrm>
                <a:off x="7767757" y="1881890"/>
                <a:ext cx="1153550" cy="3973950"/>
                <a:chOff x="12784720" y="1752600"/>
                <a:chExt cx="1845680" cy="5943600"/>
              </a:xfrm>
            </p:grpSpPr>
            <p:grpSp>
              <p:nvGrpSpPr>
                <p:cNvPr id="5" name="Group 4"/>
                <p:cNvGrpSpPr/>
                <p:nvPr/>
              </p:nvGrpSpPr>
              <p:grpSpPr>
                <a:xfrm>
                  <a:off x="12784720" y="1828800"/>
                  <a:ext cx="1845680" cy="5715000"/>
                  <a:chOff x="13089520" y="1828800"/>
                  <a:chExt cx="1845680" cy="5715000"/>
                </a:xfrm>
              </p:grpSpPr>
              <p:sp>
                <p:nvSpPr>
                  <p:cNvPr id="41" name="Chevron 4"/>
                  <p:cNvSpPr/>
                  <p:nvPr/>
                </p:nvSpPr>
                <p:spPr>
                  <a:xfrm>
                    <a:off x="135015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43" name="Chevron 42"/>
                  <p:cNvSpPr/>
                  <p:nvPr/>
                </p:nvSpPr>
                <p:spPr>
                  <a:xfrm>
                    <a:off x="131657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Chevron 4"/>
                  <p:cNvSpPr/>
                  <p:nvPr/>
                </p:nvSpPr>
                <p:spPr>
                  <a:xfrm>
                    <a:off x="136539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45" name="Chevron 44"/>
                  <p:cNvSpPr/>
                  <p:nvPr/>
                </p:nvSpPr>
                <p:spPr>
                  <a:xfrm>
                    <a:off x="130895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Chevron 41"/>
                  <p:cNvSpPr/>
                  <p:nvPr/>
                </p:nvSpPr>
                <p:spPr>
                  <a:xfrm>
                    <a:off x="14074442" y="1828800"/>
                    <a:ext cx="860758" cy="5715000"/>
                  </a:xfrm>
                  <a:prstGeom prst="chevron">
                    <a:avLst>
                      <a:gd name="adj" fmla="val 93979"/>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68" name="Rectangle 67"/>
                <p:cNvSpPr/>
                <p:nvPr/>
              </p:nvSpPr>
              <p:spPr>
                <a:xfrm>
                  <a:off x="12784720" y="1752600"/>
                  <a:ext cx="1845680" cy="59436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21"/>
              <p:cNvSpPr txBox="1">
                <a:spLocks noChangeArrowheads="1"/>
              </p:cNvSpPr>
              <p:nvPr/>
            </p:nvSpPr>
            <p:spPr bwMode="auto">
              <a:xfrm>
                <a:off x="6760983" y="1968498"/>
                <a:ext cx="1114408" cy="769441"/>
              </a:xfrm>
              <a:prstGeom prst="rect">
                <a:avLst/>
              </a:prstGeom>
              <a:noFill/>
              <a:ln w="9525">
                <a:noFill/>
                <a:miter lim="800000"/>
                <a:headEnd/>
                <a:tailEnd/>
              </a:ln>
            </p:spPr>
            <p:txBody>
              <a:bodyPr wrap="none">
                <a:spAutoFit/>
              </a:bodyPr>
              <a:lstStyle/>
              <a:p>
                <a:r>
                  <a:rPr lang="en-GB" sz="2000" b="1" dirty="0">
                    <a:solidFill>
                      <a:schemeClr val="tx2"/>
                    </a:solidFill>
                    <a:latin typeface="+mj-lt"/>
                  </a:rPr>
                  <a:t>Cloud  </a:t>
                </a:r>
                <a:endParaRPr lang="en-GB" sz="2000" dirty="0">
                  <a:solidFill>
                    <a:schemeClr val="tx2"/>
                  </a:solidFill>
                  <a:latin typeface="+mj-lt"/>
                </a:endParaRPr>
              </a:p>
              <a:p>
                <a:r>
                  <a:rPr lang="en-GB" sz="1200" dirty="0">
                    <a:solidFill>
                      <a:srgbClr val="000000"/>
                    </a:solidFill>
                    <a:latin typeface="+mn-lt"/>
                  </a:rPr>
                  <a:t>Completing </a:t>
                </a:r>
                <a:r>
                  <a:rPr lang="en-GB" sz="1200" dirty="0" smtClean="0">
                    <a:solidFill>
                      <a:srgbClr val="000000"/>
                    </a:solidFill>
                    <a:latin typeface="+mn-lt"/>
                  </a:rPr>
                  <a:t/>
                </a:r>
                <a:br>
                  <a:rPr lang="en-GB" sz="1200" dirty="0" smtClean="0">
                    <a:solidFill>
                      <a:srgbClr val="000000"/>
                    </a:solidFill>
                    <a:latin typeface="+mn-lt"/>
                  </a:rPr>
                </a:br>
                <a:r>
                  <a:rPr lang="en-GB" sz="1200" dirty="0" smtClean="0">
                    <a:solidFill>
                      <a:srgbClr val="000000"/>
                    </a:solidFill>
                    <a:latin typeface="+mn-lt"/>
                  </a:rPr>
                  <a:t>the </a:t>
                </a:r>
                <a:r>
                  <a:rPr lang="en-GB" sz="1200" dirty="0">
                    <a:solidFill>
                      <a:srgbClr val="000000"/>
                    </a:solidFill>
                    <a:latin typeface="+mn-lt"/>
                  </a:rPr>
                  <a:t>journey</a:t>
                </a:r>
                <a:endParaRPr lang="en-US" sz="1200" dirty="0">
                  <a:solidFill>
                    <a:srgbClr val="000000"/>
                  </a:solidFill>
                  <a:latin typeface="+mn-lt"/>
                </a:endParaRPr>
              </a:p>
            </p:txBody>
          </p:sp>
        </p:grpSp>
      </p:grpSp>
      <p:grpSp>
        <p:nvGrpSpPr>
          <p:cNvPr id="17" name="Group 16"/>
          <p:cNvGrpSpPr/>
          <p:nvPr/>
        </p:nvGrpSpPr>
        <p:grpSpPr>
          <a:xfrm>
            <a:off x="4461028" y="1881890"/>
            <a:ext cx="2327701" cy="3973950"/>
            <a:chOff x="7427684" y="2258268"/>
            <a:chExt cx="3724322" cy="4768740"/>
          </a:xfrm>
        </p:grpSpPr>
        <p:grpSp>
          <p:nvGrpSpPr>
            <p:cNvPr id="12" name="Group 11"/>
            <p:cNvGrpSpPr/>
            <p:nvPr/>
          </p:nvGrpSpPr>
          <p:grpSpPr>
            <a:xfrm>
              <a:off x="8875483" y="2258268"/>
              <a:ext cx="2276523" cy="4768740"/>
              <a:chOff x="8875483" y="1752600"/>
              <a:chExt cx="2276523" cy="5943600"/>
            </a:xfrm>
          </p:grpSpPr>
          <p:grpSp>
            <p:nvGrpSpPr>
              <p:cNvPr id="59" name="Group 58"/>
              <p:cNvGrpSpPr/>
              <p:nvPr/>
            </p:nvGrpSpPr>
            <p:grpSpPr>
              <a:xfrm>
                <a:off x="9306326" y="1828800"/>
                <a:ext cx="1845680" cy="5715000"/>
                <a:chOff x="13089520" y="1828800"/>
                <a:chExt cx="1845680" cy="5715000"/>
              </a:xfrm>
            </p:grpSpPr>
            <p:sp>
              <p:nvSpPr>
                <p:cNvPr id="60" name="Chevron 4"/>
                <p:cNvSpPr/>
                <p:nvPr/>
              </p:nvSpPr>
              <p:spPr>
                <a:xfrm>
                  <a:off x="135015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61" name="Chevron 60"/>
                <p:cNvSpPr/>
                <p:nvPr/>
              </p:nvSpPr>
              <p:spPr>
                <a:xfrm>
                  <a:off x="131657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Chevron 4"/>
                <p:cNvSpPr/>
                <p:nvPr/>
              </p:nvSpPr>
              <p:spPr>
                <a:xfrm>
                  <a:off x="13653919" y="1828800"/>
                  <a:ext cx="572923" cy="571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algn="ctr" defTabSz="2022475">
                    <a:lnSpc>
                      <a:spcPct val="90000"/>
                    </a:lnSpc>
                    <a:spcBef>
                      <a:spcPct val="0"/>
                    </a:spcBef>
                    <a:spcAft>
                      <a:spcPct val="35000"/>
                    </a:spcAft>
                  </a:pPr>
                  <a:endParaRPr lang="en-US" sz="4600" dirty="0"/>
                </a:p>
              </p:txBody>
            </p:sp>
            <p:sp>
              <p:nvSpPr>
                <p:cNvPr id="63" name="Chevron 62"/>
                <p:cNvSpPr/>
                <p:nvPr/>
              </p:nvSpPr>
              <p:spPr>
                <a:xfrm>
                  <a:off x="13089520" y="1828800"/>
                  <a:ext cx="1684840" cy="5715000"/>
                </a:xfrm>
                <a:prstGeom prst="chevron">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Chevron 63"/>
                <p:cNvSpPr/>
                <p:nvPr/>
              </p:nvSpPr>
              <p:spPr>
                <a:xfrm>
                  <a:off x="14074442" y="1828800"/>
                  <a:ext cx="860758" cy="5715000"/>
                </a:xfrm>
                <a:prstGeom prst="chevron">
                  <a:avLst>
                    <a:gd name="adj" fmla="val 93979"/>
                  </a:avLst>
                </a:prstGeom>
                <a:gradFill flip="none" rotWithShape="1">
                  <a:gsLst>
                    <a:gs pos="0">
                      <a:schemeClr val="tx2"/>
                    </a:gs>
                    <a:gs pos="33000">
                      <a:schemeClr val="accent1">
                        <a:tint val="44500"/>
                        <a:satMod val="160000"/>
                      </a:schemeClr>
                    </a:gs>
                    <a:gs pos="100000">
                      <a:schemeClr val="accent1">
                        <a:tint val="23500"/>
                        <a:satMod val="160000"/>
                      </a:schemeClr>
                    </a:gs>
                  </a:gsLst>
                  <a:lin ang="10800000" scaled="1"/>
                  <a:tileRect/>
                </a:gradFill>
                <a:ln cmpd="tri"/>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67" name="Rectangle 66"/>
              <p:cNvSpPr/>
              <p:nvPr/>
            </p:nvSpPr>
            <p:spPr>
              <a:xfrm>
                <a:off x="8875483" y="1752600"/>
                <a:ext cx="1845680" cy="59436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 name="TextBox 20"/>
            <p:cNvSpPr txBox="1">
              <a:spLocks noChangeArrowheads="1"/>
            </p:cNvSpPr>
            <p:nvPr/>
          </p:nvSpPr>
          <p:spPr bwMode="auto">
            <a:xfrm>
              <a:off x="7452678" y="2362199"/>
              <a:ext cx="3162917" cy="923329"/>
            </a:xfrm>
            <a:prstGeom prst="rect">
              <a:avLst/>
            </a:prstGeom>
            <a:noFill/>
            <a:ln w="9525">
              <a:noFill/>
              <a:miter lim="800000"/>
              <a:headEnd/>
              <a:tailEnd/>
            </a:ln>
          </p:spPr>
          <p:txBody>
            <a:bodyPr wrap="none">
              <a:spAutoFit/>
            </a:bodyPr>
            <a:lstStyle/>
            <a:p>
              <a:r>
                <a:rPr lang="en-GB" sz="2000" b="1" dirty="0">
                  <a:solidFill>
                    <a:schemeClr val="tx2"/>
                  </a:solidFill>
                  <a:latin typeface="+mj-lt"/>
                </a:rPr>
                <a:t>Convergence</a:t>
              </a:r>
              <a:r>
                <a:rPr lang="en-GB" sz="2000" dirty="0">
                  <a:solidFill>
                    <a:schemeClr val="tx2"/>
                  </a:solidFill>
                  <a:latin typeface="+mj-lt"/>
                </a:rPr>
                <a:t> </a:t>
              </a:r>
            </a:p>
            <a:p>
              <a:r>
                <a:rPr lang="en-GB" sz="1200" dirty="0">
                  <a:solidFill>
                    <a:srgbClr val="000000"/>
                  </a:solidFill>
                  <a:latin typeface="+mn-lt"/>
                </a:rPr>
                <a:t>Unified data </a:t>
              </a:r>
              <a:r>
                <a:rPr lang="en-GB" sz="1200" dirty="0" smtClean="0">
                  <a:solidFill>
                    <a:srgbClr val="000000"/>
                  </a:solidFill>
                  <a:latin typeface="+mn-lt"/>
                </a:rPr>
                <a:t/>
              </a:r>
              <a:br>
                <a:rPr lang="en-GB" sz="1200" dirty="0" smtClean="0">
                  <a:solidFill>
                    <a:srgbClr val="000000"/>
                  </a:solidFill>
                  <a:latin typeface="+mn-lt"/>
                </a:rPr>
              </a:br>
              <a:r>
                <a:rPr lang="en-GB" sz="1200" dirty="0" smtClean="0">
                  <a:solidFill>
                    <a:srgbClr val="000000"/>
                  </a:solidFill>
                  <a:latin typeface="+mn-lt"/>
                </a:rPr>
                <a:t>center </a:t>
              </a:r>
              <a:r>
                <a:rPr lang="en-GB" sz="1200" dirty="0">
                  <a:solidFill>
                    <a:srgbClr val="000000"/>
                  </a:solidFill>
                  <a:latin typeface="+mn-lt"/>
                </a:rPr>
                <a:t>fabric</a:t>
              </a:r>
              <a:endParaRPr lang="en-US" sz="1200" dirty="0">
                <a:solidFill>
                  <a:srgbClr val="000000"/>
                </a:solidFill>
                <a:latin typeface="+mn-lt"/>
              </a:endParaRPr>
            </a:p>
          </p:txBody>
        </p:sp>
        <p:pic>
          <p:nvPicPr>
            <p:cNvPr id="1038" name="Picture 14"/>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8667" l="0" r="100000">
                          <a14:foregroundMark x1="7500" y1="31000" x2="7500" y2="31000"/>
                          <a14:foregroundMark x1="22500" y1="19667" x2="22500" y2="19667"/>
                          <a14:foregroundMark x1="36500" y1="16333" x2="36500" y2="16333"/>
                          <a14:foregroundMark x1="84000" y1="70000" x2="84000" y2="70000"/>
                          <a14:foregroundMark x1="51750" y1="88667" x2="51750" y2="88667"/>
                          <a14:foregroundMark x1="17000" y1="67333" x2="17000" y2="67333"/>
                          <a14:foregroundMark x1="43250" y1="54667" x2="43250" y2="54667"/>
                          <a14:foregroundMark x1="84000" y1="17333" x2="84000" y2="17333"/>
                          <a14:foregroundMark x1="92500" y1="47333" x2="92500" y2="47333"/>
                          <a14:backgroundMark x1="27500" y1="35000" x2="27500" y2="35000"/>
                          <a14:backgroundMark x1="25000" y1="53667" x2="25000" y2="53667"/>
                          <a14:backgroundMark x1="37750" y1="64333" x2="37750" y2="64333"/>
                          <a14:backgroundMark x1="66250" y1="65000" x2="66250" y2="65000"/>
                          <a14:backgroundMark x1="71750" y1="49667" x2="71750" y2="49667"/>
                          <a14:backgroundMark x1="76000" y1="57667" x2="76000" y2="57667"/>
                          <a14:backgroundMark x1="82000" y1="61000" x2="82000" y2="61000"/>
                          <a14:backgroundMark x1="77250" y1="33333" x2="77250" y2="33333"/>
                          <a14:backgroundMark x1="71250" y1="36000" x2="71250" y2="36000"/>
                          <a14:backgroundMark x1="65750" y1="27000" x2="65750" y2="27000"/>
                          <a14:backgroundMark x1="56000" y1="61000" x2="56000" y2="61000"/>
                          <a14:backgroundMark x1="33000" y1="23667" x2="33000" y2="23667"/>
                          <a14:backgroundMark x1="68250" y1="52000" x2="68250" y2="52000"/>
                        </a14:backgroundRemoval>
                      </a14:imgEffect>
                    </a14:imgLayer>
                  </a14:imgProps>
                </a:ext>
                <a:ext uri="{28A0092B-C50C-407E-A947-70E740481C1C}">
                  <a14:useLocalDpi xmlns:a14="http://schemas.microsoft.com/office/drawing/2010/main" val="0"/>
                </a:ext>
              </a:extLst>
            </a:blip>
            <a:srcRect/>
            <a:stretch>
              <a:fillRect/>
            </a:stretch>
          </p:blipFill>
          <p:spPr bwMode="auto">
            <a:xfrm>
              <a:off x="7427684" y="3844914"/>
              <a:ext cx="2595048" cy="194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821150" y="5286378"/>
            <a:ext cx="7886700" cy="1190622"/>
            <a:chOff x="821150" y="5286378"/>
            <a:chExt cx="7886700" cy="1190622"/>
          </a:xfrm>
        </p:grpSpPr>
        <p:sp>
          <p:nvSpPr>
            <p:cNvPr id="96" name="Right Arrow 95"/>
            <p:cNvSpPr/>
            <p:nvPr/>
          </p:nvSpPr>
          <p:spPr>
            <a:xfrm>
              <a:off x="821150" y="5286378"/>
              <a:ext cx="7886700" cy="1190622"/>
            </a:xfrm>
            <a:prstGeom prst="right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97" name="TextBox 96"/>
            <p:cNvSpPr txBox="1"/>
            <p:nvPr/>
          </p:nvSpPr>
          <p:spPr>
            <a:xfrm>
              <a:off x="3116515" y="5588000"/>
              <a:ext cx="3468385" cy="495520"/>
            </a:xfrm>
            <a:prstGeom prst="rect">
              <a:avLst/>
            </a:prstGeom>
            <a:noFill/>
          </p:spPr>
          <p:txBody>
            <a:bodyPr wrap="none" lIns="64008" tIns="32004" rIns="64008" bIns="32004" rtlCol="0">
              <a:spAutoFit/>
            </a:bodyPr>
            <a:lstStyle/>
            <a:p>
              <a:r>
                <a:rPr lang="en-US" sz="2800" b="1" dirty="0">
                  <a:solidFill>
                    <a:schemeClr val="tx2"/>
                  </a:solidFill>
                  <a:latin typeface="+mj-lt"/>
                </a:rPr>
                <a:t>Data Center Evolution </a:t>
              </a:r>
            </a:p>
          </p:txBody>
        </p:sp>
      </p:grpSp>
    </p:spTree>
    <p:extLst>
      <p:ext uri="{BB962C8B-B14F-4D97-AF65-F5344CB8AC3E}">
        <p14:creationId xmlns:p14="http://schemas.microsoft.com/office/powerpoint/2010/main" val="219548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3"/>
          <p:cNvGrpSpPr>
            <a:grpSpLocks/>
          </p:cNvGrpSpPr>
          <p:nvPr/>
        </p:nvGrpSpPr>
        <p:grpSpPr bwMode="auto">
          <a:xfrm>
            <a:off x="3360738" y="5245100"/>
            <a:ext cx="2778125" cy="1320800"/>
            <a:chOff x="3692525" y="5675312"/>
            <a:chExt cx="2112962" cy="1004888"/>
          </a:xfrm>
        </p:grpSpPr>
        <p:pic>
          <p:nvPicPr>
            <p:cNvPr id="5" name="Picture 44" descr="24port_switch"/>
            <p:cNvPicPr>
              <a:picLocks noChangeAspect="1" noChangeArrowheads="1"/>
            </p:cNvPicPr>
            <p:nvPr/>
          </p:nvPicPr>
          <p:blipFill>
            <a:blip r:embed="rId2" cstate="print"/>
            <a:srcRect l="7648" t="6667" r="10823" b="-9744"/>
            <a:stretch>
              <a:fillRect/>
            </a:stretch>
          </p:blipFill>
          <p:spPr bwMode="auto">
            <a:xfrm>
              <a:off x="4826000" y="5675312"/>
              <a:ext cx="979487" cy="296863"/>
            </a:xfrm>
            <a:prstGeom prst="rect">
              <a:avLst/>
            </a:prstGeom>
            <a:noFill/>
            <a:ln w="9525">
              <a:noFill/>
              <a:miter lim="800000"/>
              <a:headEnd/>
              <a:tailEnd/>
            </a:ln>
          </p:spPr>
        </p:pic>
        <p:pic>
          <p:nvPicPr>
            <p:cNvPr id="6" name="Picture 45" descr="HP-ProLiant_1U_server"/>
            <p:cNvPicPr>
              <a:picLocks noChangeAspect="1" noChangeArrowheads="1"/>
            </p:cNvPicPr>
            <p:nvPr/>
          </p:nvPicPr>
          <p:blipFill>
            <a:blip r:embed="rId3" cstate="print"/>
            <a:srcRect/>
            <a:stretch>
              <a:fillRect/>
            </a:stretch>
          </p:blipFill>
          <p:spPr bwMode="auto">
            <a:xfrm>
              <a:off x="4835525" y="6526212"/>
              <a:ext cx="958850" cy="153988"/>
            </a:xfrm>
            <a:prstGeom prst="rect">
              <a:avLst/>
            </a:prstGeom>
            <a:noFill/>
            <a:ln w="9525">
              <a:noFill/>
              <a:miter lim="800000"/>
              <a:headEnd/>
              <a:tailEnd/>
            </a:ln>
          </p:spPr>
        </p:pic>
        <p:pic>
          <p:nvPicPr>
            <p:cNvPr id="7" name="Picture 46" descr="HP-ProLiant_1U_server"/>
            <p:cNvPicPr>
              <a:picLocks noChangeAspect="1" noChangeArrowheads="1"/>
            </p:cNvPicPr>
            <p:nvPr/>
          </p:nvPicPr>
          <p:blipFill>
            <a:blip r:embed="rId3" cstate="print"/>
            <a:srcRect/>
            <a:stretch>
              <a:fillRect/>
            </a:stretch>
          </p:blipFill>
          <p:spPr bwMode="auto">
            <a:xfrm>
              <a:off x="4835525" y="6354762"/>
              <a:ext cx="958850" cy="152400"/>
            </a:xfrm>
            <a:prstGeom prst="rect">
              <a:avLst/>
            </a:prstGeom>
            <a:noFill/>
            <a:ln w="9525">
              <a:noFill/>
              <a:miter lim="800000"/>
              <a:headEnd/>
              <a:tailEnd/>
            </a:ln>
          </p:spPr>
        </p:pic>
        <p:pic>
          <p:nvPicPr>
            <p:cNvPr id="8" name="Picture 47" descr="HP-ProLiant_1U_server"/>
            <p:cNvPicPr>
              <a:picLocks noChangeAspect="1" noChangeArrowheads="1"/>
            </p:cNvPicPr>
            <p:nvPr/>
          </p:nvPicPr>
          <p:blipFill>
            <a:blip r:embed="rId3" cstate="print"/>
            <a:srcRect/>
            <a:stretch>
              <a:fillRect/>
            </a:stretch>
          </p:blipFill>
          <p:spPr bwMode="auto">
            <a:xfrm>
              <a:off x="4835525" y="6181725"/>
              <a:ext cx="958850" cy="153987"/>
            </a:xfrm>
            <a:prstGeom prst="rect">
              <a:avLst/>
            </a:prstGeom>
            <a:noFill/>
            <a:ln w="9525">
              <a:noFill/>
              <a:miter lim="800000"/>
              <a:headEnd/>
              <a:tailEnd/>
            </a:ln>
          </p:spPr>
        </p:pic>
        <p:pic>
          <p:nvPicPr>
            <p:cNvPr id="9" name="Picture 48" descr="HP-ProLiant_1U_server"/>
            <p:cNvPicPr>
              <a:picLocks noChangeAspect="1" noChangeArrowheads="1"/>
            </p:cNvPicPr>
            <p:nvPr/>
          </p:nvPicPr>
          <p:blipFill>
            <a:blip r:embed="rId3" cstate="print"/>
            <a:srcRect/>
            <a:stretch>
              <a:fillRect/>
            </a:stretch>
          </p:blipFill>
          <p:spPr bwMode="auto">
            <a:xfrm>
              <a:off x="4835525" y="6008687"/>
              <a:ext cx="958850" cy="152400"/>
            </a:xfrm>
            <a:prstGeom prst="rect">
              <a:avLst/>
            </a:prstGeom>
            <a:noFill/>
            <a:ln w="9525">
              <a:noFill/>
              <a:miter lim="800000"/>
              <a:headEnd/>
              <a:tailEnd/>
            </a:ln>
          </p:spPr>
        </p:pic>
        <p:sp>
          <p:nvSpPr>
            <p:cNvPr id="10" name="Freeform 49"/>
            <p:cNvSpPr>
              <a:spLocks/>
            </p:cNvSpPr>
            <p:nvPr/>
          </p:nvSpPr>
          <p:spPr bwMode="auto">
            <a:xfrm>
              <a:off x="4916487" y="5845175"/>
              <a:ext cx="234950" cy="455612"/>
            </a:xfrm>
            <a:custGeom>
              <a:avLst/>
              <a:gdLst>
                <a:gd name="T0" fmla="*/ 2147483647 w 166"/>
                <a:gd name="T1" fmla="*/ 2147483647 h 308"/>
                <a:gd name="T2" fmla="*/ 2147483647 w 166"/>
                <a:gd name="T3" fmla="*/ 0 h 308"/>
                <a:gd name="T4" fmla="*/ 0 60000 65536"/>
                <a:gd name="T5" fmla="*/ 0 60000 65536"/>
                <a:gd name="T6" fmla="*/ 0 w 166"/>
                <a:gd name="T7" fmla="*/ 0 h 308"/>
                <a:gd name="T8" fmla="*/ 166 w 166"/>
                <a:gd name="T9" fmla="*/ 308 h 308"/>
              </a:gdLst>
              <a:ahLst/>
              <a:cxnLst>
                <a:cxn ang="T4">
                  <a:pos x="T0" y="T1"/>
                </a:cxn>
                <a:cxn ang="T5">
                  <a:pos x="T2" y="T3"/>
                </a:cxn>
              </a:cxnLst>
              <a:rect l="T6" t="T7" r="T8" b="T9"/>
              <a:pathLst>
                <a:path w="166" h="308">
                  <a:moveTo>
                    <a:pt x="50" y="308"/>
                  </a:moveTo>
                  <a:cubicBezTo>
                    <a:pt x="0" y="134"/>
                    <a:pt x="92" y="14"/>
                    <a:pt x="166"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sp>
          <p:nvSpPr>
            <p:cNvPr id="11" name="Freeform 50"/>
            <p:cNvSpPr>
              <a:spLocks/>
            </p:cNvSpPr>
            <p:nvPr/>
          </p:nvSpPr>
          <p:spPr bwMode="auto">
            <a:xfrm>
              <a:off x="4949825" y="5842000"/>
              <a:ext cx="303212" cy="798512"/>
            </a:xfrm>
            <a:custGeom>
              <a:avLst/>
              <a:gdLst>
                <a:gd name="T0" fmla="*/ 2147483647 w 214"/>
                <a:gd name="T1" fmla="*/ 2147483647 h 540"/>
                <a:gd name="T2" fmla="*/ 2147483647 w 214"/>
                <a:gd name="T3" fmla="*/ 0 h 540"/>
                <a:gd name="T4" fmla="*/ 0 60000 65536"/>
                <a:gd name="T5" fmla="*/ 0 60000 65536"/>
                <a:gd name="T6" fmla="*/ 0 w 214"/>
                <a:gd name="T7" fmla="*/ 0 h 540"/>
                <a:gd name="T8" fmla="*/ 214 w 214"/>
                <a:gd name="T9" fmla="*/ 540 h 540"/>
              </a:gdLst>
              <a:ahLst/>
              <a:cxnLst>
                <a:cxn ang="T4">
                  <a:pos x="T0" y="T1"/>
                </a:cxn>
                <a:cxn ang="T5">
                  <a:pos x="T2" y="T3"/>
                </a:cxn>
              </a:cxnLst>
              <a:rect l="T6" t="T7" r="T8" b="T9"/>
              <a:pathLst>
                <a:path w="214" h="540">
                  <a:moveTo>
                    <a:pt x="154" y="540"/>
                  </a:moveTo>
                  <a:cubicBezTo>
                    <a:pt x="0" y="268"/>
                    <a:pt x="140" y="18"/>
                    <a:pt x="214"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sp>
          <p:nvSpPr>
            <p:cNvPr id="12" name="Freeform 51"/>
            <p:cNvSpPr>
              <a:spLocks/>
            </p:cNvSpPr>
            <p:nvPr/>
          </p:nvSpPr>
          <p:spPr bwMode="auto">
            <a:xfrm>
              <a:off x="5427662" y="5859462"/>
              <a:ext cx="112713" cy="277813"/>
            </a:xfrm>
            <a:custGeom>
              <a:avLst/>
              <a:gdLst>
                <a:gd name="T0" fmla="*/ 2147483647 w 80"/>
                <a:gd name="T1" fmla="*/ 2147483647 h 188"/>
                <a:gd name="T2" fmla="*/ 0 w 80"/>
                <a:gd name="T3" fmla="*/ 0 h 188"/>
                <a:gd name="T4" fmla="*/ 0 60000 65536"/>
                <a:gd name="T5" fmla="*/ 0 60000 65536"/>
                <a:gd name="T6" fmla="*/ 0 w 80"/>
                <a:gd name="T7" fmla="*/ 0 h 188"/>
                <a:gd name="T8" fmla="*/ 80 w 80"/>
                <a:gd name="T9" fmla="*/ 188 h 188"/>
              </a:gdLst>
              <a:ahLst/>
              <a:cxnLst>
                <a:cxn ang="T4">
                  <a:pos x="T0" y="T1"/>
                </a:cxn>
                <a:cxn ang="T5">
                  <a:pos x="T2" y="T3"/>
                </a:cxn>
              </a:cxnLst>
              <a:rect l="T6" t="T7" r="T8" b="T9"/>
              <a:pathLst>
                <a:path w="80" h="188">
                  <a:moveTo>
                    <a:pt x="32" y="188"/>
                  </a:moveTo>
                  <a:cubicBezTo>
                    <a:pt x="80" y="118"/>
                    <a:pt x="74" y="14"/>
                    <a:pt x="0"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sp>
          <p:nvSpPr>
            <p:cNvPr id="13" name="Freeform 52"/>
            <p:cNvSpPr>
              <a:spLocks/>
            </p:cNvSpPr>
            <p:nvPr/>
          </p:nvSpPr>
          <p:spPr bwMode="auto">
            <a:xfrm>
              <a:off x="5470525" y="5845175"/>
              <a:ext cx="334962" cy="636587"/>
            </a:xfrm>
            <a:custGeom>
              <a:avLst/>
              <a:gdLst>
                <a:gd name="T0" fmla="*/ 0 w 237"/>
                <a:gd name="T1" fmla="*/ 2147483647 h 430"/>
                <a:gd name="T2" fmla="*/ 2147483647 w 237"/>
                <a:gd name="T3" fmla="*/ 0 h 430"/>
                <a:gd name="T4" fmla="*/ 0 60000 65536"/>
                <a:gd name="T5" fmla="*/ 0 60000 65536"/>
                <a:gd name="T6" fmla="*/ 0 w 237"/>
                <a:gd name="T7" fmla="*/ 0 h 430"/>
                <a:gd name="T8" fmla="*/ 237 w 237"/>
                <a:gd name="T9" fmla="*/ 430 h 430"/>
              </a:gdLst>
              <a:ahLst/>
              <a:cxnLst>
                <a:cxn ang="T4">
                  <a:pos x="T0" y="T1"/>
                </a:cxn>
                <a:cxn ang="T5">
                  <a:pos x="T2" y="T3"/>
                </a:cxn>
              </a:cxnLst>
              <a:rect l="T6" t="T7" r="T8" b="T9"/>
              <a:pathLst>
                <a:path w="237" h="430">
                  <a:moveTo>
                    <a:pt x="0" y="430"/>
                  </a:moveTo>
                  <a:cubicBezTo>
                    <a:pt x="237" y="277"/>
                    <a:pt x="96" y="14"/>
                    <a:pt x="22"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pic>
          <p:nvPicPr>
            <p:cNvPr id="14" name="Picture 53" descr="24port_switch"/>
            <p:cNvPicPr>
              <a:picLocks noChangeAspect="1" noChangeArrowheads="1"/>
            </p:cNvPicPr>
            <p:nvPr/>
          </p:nvPicPr>
          <p:blipFill>
            <a:blip r:embed="rId4" cstate="print"/>
            <a:srcRect l="7648" t="6667" r="10823" b="-9744"/>
            <a:stretch>
              <a:fillRect/>
            </a:stretch>
          </p:blipFill>
          <p:spPr bwMode="auto">
            <a:xfrm>
              <a:off x="3692525" y="5675312"/>
              <a:ext cx="981075" cy="296863"/>
            </a:xfrm>
            <a:prstGeom prst="rect">
              <a:avLst/>
            </a:prstGeom>
            <a:noFill/>
            <a:ln w="9525">
              <a:noFill/>
              <a:miter lim="800000"/>
              <a:headEnd/>
              <a:tailEnd/>
            </a:ln>
          </p:spPr>
        </p:pic>
        <p:pic>
          <p:nvPicPr>
            <p:cNvPr id="15" name="Picture 54" descr="HP-ProLiant_1U_server"/>
            <p:cNvPicPr>
              <a:picLocks noChangeAspect="1" noChangeArrowheads="1"/>
            </p:cNvPicPr>
            <p:nvPr/>
          </p:nvPicPr>
          <p:blipFill>
            <a:blip r:embed="rId3" cstate="print"/>
            <a:srcRect/>
            <a:stretch>
              <a:fillRect/>
            </a:stretch>
          </p:blipFill>
          <p:spPr bwMode="auto">
            <a:xfrm>
              <a:off x="3702050" y="6526212"/>
              <a:ext cx="960437" cy="153988"/>
            </a:xfrm>
            <a:prstGeom prst="rect">
              <a:avLst/>
            </a:prstGeom>
            <a:noFill/>
            <a:ln w="9525">
              <a:noFill/>
              <a:miter lim="800000"/>
              <a:headEnd/>
              <a:tailEnd/>
            </a:ln>
          </p:spPr>
        </p:pic>
        <p:pic>
          <p:nvPicPr>
            <p:cNvPr id="16" name="Picture 55" descr="HP-ProLiant_1U_server"/>
            <p:cNvPicPr>
              <a:picLocks noChangeAspect="1" noChangeArrowheads="1"/>
            </p:cNvPicPr>
            <p:nvPr/>
          </p:nvPicPr>
          <p:blipFill>
            <a:blip r:embed="rId3" cstate="print"/>
            <a:srcRect/>
            <a:stretch>
              <a:fillRect/>
            </a:stretch>
          </p:blipFill>
          <p:spPr bwMode="auto">
            <a:xfrm>
              <a:off x="3702050" y="6354762"/>
              <a:ext cx="960437" cy="152400"/>
            </a:xfrm>
            <a:prstGeom prst="rect">
              <a:avLst/>
            </a:prstGeom>
            <a:noFill/>
            <a:ln w="9525">
              <a:noFill/>
              <a:miter lim="800000"/>
              <a:headEnd/>
              <a:tailEnd/>
            </a:ln>
          </p:spPr>
        </p:pic>
        <p:pic>
          <p:nvPicPr>
            <p:cNvPr id="17" name="Picture 56" descr="HP-ProLiant_1U_server"/>
            <p:cNvPicPr>
              <a:picLocks noChangeAspect="1" noChangeArrowheads="1"/>
            </p:cNvPicPr>
            <p:nvPr/>
          </p:nvPicPr>
          <p:blipFill>
            <a:blip r:embed="rId3" cstate="print"/>
            <a:srcRect/>
            <a:stretch>
              <a:fillRect/>
            </a:stretch>
          </p:blipFill>
          <p:spPr bwMode="auto">
            <a:xfrm>
              <a:off x="3702050" y="6181725"/>
              <a:ext cx="960437" cy="153987"/>
            </a:xfrm>
            <a:prstGeom prst="rect">
              <a:avLst/>
            </a:prstGeom>
            <a:noFill/>
            <a:ln w="9525">
              <a:noFill/>
              <a:miter lim="800000"/>
              <a:headEnd/>
              <a:tailEnd/>
            </a:ln>
          </p:spPr>
        </p:pic>
        <p:pic>
          <p:nvPicPr>
            <p:cNvPr id="18" name="Picture 57" descr="HP-ProLiant_1U_server"/>
            <p:cNvPicPr>
              <a:picLocks noChangeAspect="1" noChangeArrowheads="1"/>
            </p:cNvPicPr>
            <p:nvPr/>
          </p:nvPicPr>
          <p:blipFill>
            <a:blip r:embed="rId3" cstate="print"/>
            <a:srcRect/>
            <a:stretch>
              <a:fillRect/>
            </a:stretch>
          </p:blipFill>
          <p:spPr bwMode="auto">
            <a:xfrm>
              <a:off x="3702050" y="6008687"/>
              <a:ext cx="960437" cy="152400"/>
            </a:xfrm>
            <a:prstGeom prst="rect">
              <a:avLst/>
            </a:prstGeom>
            <a:noFill/>
            <a:ln w="9525">
              <a:noFill/>
              <a:miter lim="800000"/>
              <a:headEnd/>
              <a:tailEnd/>
            </a:ln>
          </p:spPr>
        </p:pic>
        <p:sp>
          <p:nvSpPr>
            <p:cNvPr id="19" name="Freeform 58"/>
            <p:cNvSpPr>
              <a:spLocks/>
            </p:cNvSpPr>
            <p:nvPr/>
          </p:nvSpPr>
          <p:spPr bwMode="auto">
            <a:xfrm>
              <a:off x="3781425" y="5845175"/>
              <a:ext cx="236537" cy="455612"/>
            </a:xfrm>
            <a:custGeom>
              <a:avLst/>
              <a:gdLst>
                <a:gd name="T0" fmla="*/ 2147483647 w 166"/>
                <a:gd name="T1" fmla="*/ 2147483647 h 308"/>
                <a:gd name="T2" fmla="*/ 2147483647 w 166"/>
                <a:gd name="T3" fmla="*/ 0 h 308"/>
                <a:gd name="T4" fmla="*/ 0 60000 65536"/>
                <a:gd name="T5" fmla="*/ 0 60000 65536"/>
                <a:gd name="T6" fmla="*/ 0 w 166"/>
                <a:gd name="T7" fmla="*/ 0 h 308"/>
                <a:gd name="T8" fmla="*/ 166 w 166"/>
                <a:gd name="T9" fmla="*/ 308 h 308"/>
              </a:gdLst>
              <a:ahLst/>
              <a:cxnLst>
                <a:cxn ang="T4">
                  <a:pos x="T0" y="T1"/>
                </a:cxn>
                <a:cxn ang="T5">
                  <a:pos x="T2" y="T3"/>
                </a:cxn>
              </a:cxnLst>
              <a:rect l="T6" t="T7" r="T8" b="T9"/>
              <a:pathLst>
                <a:path w="166" h="308">
                  <a:moveTo>
                    <a:pt x="50" y="308"/>
                  </a:moveTo>
                  <a:cubicBezTo>
                    <a:pt x="0" y="134"/>
                    <a:pt x="92" y="14"/>
                    <a:pt x="166" y="0"/>
                  </a:cubicBezTo>
                </a:path>
              </a:pathLst>
            </a:custGeom>
            <a:noFill/>
            <a:ln w="19050" cmpd="sng">
              <a:solidFill>
                <a:schemeClr val="accent1"/>
              </a:solidFill>
              <a:round/>
              <a:headEnd/>
              <a:tailEnd/>
            </a:ln>
          </p:spPr>
          <p:txBody>
            <a:bodyPr/>
            <a:lstStyle/>
            <a:p>
              <a:endParaRPr lang="en-US">
                <a:solidFill>
                  <a:prstClr val="black"/>
                </a:solidFill>
                <a:cs typeface="Arial" charset="0"/>
              </a:endParaRPr>
            </a:p>
          </p:txBody>
        </p:sp>
        <p:sp>
          <p:nvSpPr>
            <p:cNvPr id="20" name="Freeform 59"/>
            <p:cNvSpPr>
              <a:spLocks/>
            </p:cNvSpPr>
            <p:nvPr/>
          </p:nvSpPr>
          <p:spPr bwMode="auto">
            <a:xfrm>
              <a:off x="3816350" y="5842000"/>
              <a:ext cx="303212" cy="798512"/>
            </a:xfrm>
            <a:custGeom>
              <a:avLst/>
              <a:gdLst>
                <a:gd name="T0" fmla="*/ 2147483647 w 214"/>
                <a:gd name="T1" fmla="*/ 2147483647 h 540"/>
                <a:gd name="T2" fmla="*/ 2147483647 w 214"/>
                <a:gd name="T3" fmla="*/ 0 h 540"/>
                <a:gd name="T4" fmla="*/ 0 60000 65536"/>
                <a:gd name="T5" fmla="*/ 0 60000 65536"/>
                <a:gd name="T6" fmla="*/ 0 w 214"/>
                <a:gd name="T7" fmla="*/ 0 h 540"/>
                <a:gd name="T8" fmla="*/ 214 w 214"/>
                <a:gd name="T9" fmla="*/ 540 h 540"/>
              </a:gdLst>
              <a:ahLst/>
              <a:cxnLst>
                <a:cxn ang="T4">
                  <a:pos x="T0" y="T1"/>
                </a:cxn>
                <a:cxn ang="T5">
                  <a:pos x="T2" y="T3"/>
                </a:cxn>
              </a:cxnLst>
              <a:rect l="T6" t="T7" r="T8" b="T9"/>
              <a:pathLst>
                <a:path w="214" h="540">
                  <a:moveTo>
                    <a:pt x="154" y="540"/>
                  </a:moveTo>
                  <a:cubicBezTo>
                    <a:pt x="0" y="268"/>
                    <a:pt x="140" y="18"/>
                    <a:pt x="214"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sp>
          <p:nvSpPr>
            <p:cNvPr id="21" name="Freeform 60"/>
            <p:cNvSpPr>
              <a:spLocks/>
            </p:cNvSpPr>
            <p:nvPr/>
          </p:nvSpPr>
          <p:spPr bwMode="auto">
            <a:xfrm>
              <a:off x="4294187" y="5859462"/>
              <a:ext cx="112713" cy="277813"/>
            </a:xfrm>
            <a:custGeom>
              <a:avLst/>
              <a:gdLst>
                <a:gd name="T0" fmla="*/ 2147483647 w 80"/>
                <a:gd name="T1" fmla="*/ 2147483647 h 188"/>
                <a:gd name="T2" fmla="*/ 0 w 80"/>
                <a:gd name="T3" fmla="*/ 0 h 188"/>
                <a:gd name="T4" fmla="*/ 0 60000 65536"/>
                <a:gd name="T5" fmla="*/ 0 60000 65536"/>
                <a:gd name="T6" fmla="*/ 0 w 80"/>
                <a:gd name="T7" fmla="*/ 0 h 188"/>
                <a:gd name="T8" fmla="*/ 80 w 80"/>
                <a:gd name="T9" fmla="*/ 188 h 188"/>
              </a:gdLst>
              <a:ahLst/>
              <a:cxnLst>
                <a:cxn ang="T4">
                  <a:pos x="T0" y="T1"/>
                </a:cxn>
                <a:cxn ang="T5">
                  <a:pos x="T2" y="T3"/>
                </a:cxn>
              </a:cxnLst>
              <a:rect l="T6" t="T7" r="T8" b="T9"/>
              <a:pathLst>
                <a:path w="80" h="188">
                  <a:moveTo>
                    <a:pt x="32" y="188"/>
                  </a:moveTo>
                  <a:cubicBezTo>
                    <a:pt x="80" y="118"/>
                    <a:pt x="74" y="14"/>
                    <a:pt x="0"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sp>
          <p:nvSpPr>
            <p:cNvPr id="22" name="Freeform 61"/>
            <p:cNvSpPr>
              <a:spLocks/>
            </p:cNvSpPr>
            <p:nvPr/>
          </p:nvSpPr>
          <p:spPr bwMode="auto">
            <a:xfrm>
              <a:off x="4337050" y="5845175"/>
              <a:ext cx="334962" cy="636587"/>
            </a:xfrm>
            <a:custGeom>
              <a:avLst/>
              <a:gdLst>
                <a:gd name="T0" fmla="*/ 0 w 237"/>
                <a:gd name="T1" fmla="*/ 2147483647 h 430"/>
                <a:gd name="T2" fmla="*/ 2147483647 w 237"/>
                <a:gd name="T3" fmla="*/ 0 h 430"/>
                <a:gd name="T4" fmla="*/ 0 60000 65536"/>
                <a:gd name="T5" fmla="*/ 0 60000 65536"/>
                <a:gd name="T6" fmla="*/ 0 w 237"/>
                <a:gd name="T7" fmla="*/ 0 h 430"/>
                <a:gd name="T8" fmla="*/ 237 w 237"/>
                <a:gd name="T9" fmla="*/ 430 h 430"/>
              </a:gdLst>
              <a:ahLst/>
              <a:cxnLst>
                <a:cxn ang="T4">
                  <a:pos x="T0" y="T1"/>
                </a:cxn>
                <a:cxn ang="T5">
                  <a:pos x="T2" y="T3"/>
                </a:cxn>
              </a:cxnLst>
              <a:rect l="T6" t="T7" r="T8" b="T9"/>
              <a:pathLst>
                <a:path w="237" h="430">
                  <a:moveTo>
                    <a:pt x="0" y="430"/>
                  </a:moveTo>
                  <a:cubicBezTo>
                    <a:pt x="237" y="277"/>
                    <a:pt x="96" y="14"/>
                    <a:pt x="22" y="0"/>
                  </a:cubicBezTo>
                </a:path>
              </a:pathLst>
            </a:custGeom>
            <a:noFill/>
            <a:ln w="28575" cmpd="sng">
              <a:solidFill>
                <a:schemeClr val="accent1"/>
              </a:solidFill>
              <a:round/>
              <a:headEnd/>
              <a:tailEnd/>
            </a:ln>
          </p:spPr>
          <p:txBody>
            <a:bodyPr/>
            <a:lstStyle/>
            <a:p>
              <a:endParaRPr lang="en-US">
                <a:solidFill>
                  <a:prstClr val="black"/>
                </a:solidFill>
                <a:cs typeface="Arial" charset="0"/>
              </a:endParaRPr>
            </a:p>
          </p:txBody>
        </p:sp>
      </p:grpSp>
      <p:grpSp>
        <p:nvGrpSpPr>
          <p:cNvPr id="23" name="Group 49"/>
          <p:cNvGrpSpPr/>
          <p:nvPr/>
        </p:nvGrpSpPr>
        <p:grpSpPr>
          <a:xfrm>
            <a:off x="1369043" y="4660899"/>
            <a:ext cx="6691548" cy="1122537"/>
            <a:chOff x="1369043" y="4660899"/>
            <a:chExt cx="6691548" cy="1122537"/>
          </a:xfrm>
          <a:effectLst>
            <a:outerShdw blurRad="50800" dist="38100" dir="5400000" algn="t" rotWithShape="0">
              <a:prstClr val="black">
                <a:alpha val="40000"/>
              </a:prstClr>
            </a:outerShdw>
          </a:effectLst>
        </p:grpSpPr>
        <p:cxnSp>
          <p:nvCxnSpPr>
            <p:cNvPr id="24" name="Straight Arrow Connector 23"/>
            <p:cNvCxnSpPr>
              <a:stCxn id="45" idx="2"/>
            </p:cNvCxnSpPr>
            <p:nvPr/>
          </p:nvCxnSpPr>
          <p:spPr bwMode="auto">
            <a:xfrm flipH="1">
              <a:off x="4736061" y="4660899"/>
              <a:ext cx="27024" cy="809888"/>
            </a:xfrm>
            <a:prstGeom prst="straightConnector1">
              <a:avLst/>
            </a:prstGeom>
            <a:solidFill>
              <a:schemeClr val="accent1"/>
            </a:solidFill>
            <a:ln w="38100" cap="rnd" cmpd="sng" algn="ctr">
              <a:solidFill>
                <a:schemeClr val="accent6">
                  <a:lumMod val="50000"/>
                </a:schemeClr>
              </a:solidFill>
              <a:prstDash val="sysDot"/>
              <a:round/>
              <a:headEnd type="none" w="med" len="med"/>
              <a:tailEnd type="triangle"/>
            </a:ln>
            <a:effectLst/>
          </p:spPr>
        </p:cxnSp>
        <p:cxnSp>
          <p:nvCxnSpPr>
            <p:cNvPr id="25" name="Straight Arrow Connector 24"/>
            <p:cNvCxnSpPr>
              <a:stCxn id="52" idx="2"/>
            </p:cNvCxnSpPr>
            <p:nvPr/>
          </p:nvCxnSpPr>
          <p:spPr bwMode="auto">
            <a:xfrm flipH="1">
              <a:off x="5494707" y="4676999"/>
              <a:ext cx="965399" cy="568101"/>
            </a:xfrm>
            <a:prstGeom prst="straightConnector1">
              <a:avLst/>
            </a:prstGeom>
            <a:solidFill>
              <a:schemeClr val="accent1"/>
            </a:solidFill>
            <a:ln w="38100" cap="rnd" cmpd="sng" algn="ctr">
              <a:solidFill>
                <a:schemeClr val="accent6">
                  <a:lumMod val="50000"/>
                </a:schemeClr>
              </a:solidFill>
              <a:prstDash val="sysDot"/>
              <a:round/>
              <a:headEnd type="none" w="med" len="med"/>
              <a:tailEnd type="triangle"/>
            </a:ln>
            <a:effectLst/>
          </p:spPr>
        </p:cxnSp>
        <p:cxnSp>
          <p:nvCxnSpPr>
            <p:cNvPr id="26" name="Straight Arrow Connector 25"/>
            <p:cNvCxnSpPr>
              <a:stCxn id="59" idx="2"/>
            </p:cNvCxnSpPr>
            <p:nvPr/>
          </p:nvCxnSpPr>
          <p:spPr bwMode="auto">
            <a:xfrm flipH="1">
              <a:off x="6123808" y="4676999"/>
              <a:ext cx="1936783" cy="1106437"/>
            </a:xfrm>
            <a:prstGeom prst="straightConnector1">
              <a:avLst/>
            </a:prstGeom>
            <a:solidFill>
              <a:schemeClr val="accent1"/>
            </a:solidFill>
            <a:ln w="38100" cap="rnd" cmpd="sng" algn="ctr">
              <a:solidFill>
                <a:schemeClr val="accent6">
                  <a:lumMod val="50000"/>
                </a:schemeClr>
              </a:solidFill>
              <a:prstDash val="sysDot"/>
              <a:round/>
              <a:headEnd type="none" w="med" len="med"/>
              <a:tailEnd type="triangle"/>
            </a:ln>
            <a:effectLst/>
          </p:spPr>
        </p:cxnSp>
        <p:cxnSp>
          <p:nvCxnSpPr>
            <p:cNvPr id="27" name="Straight Arrow Connector 26"/>
            <p:cNvCxnSpPr>
              <a:stCxn id="38" idx="2"/>
            </p:cNvCxnSpPr>
            <p:nvPr/>
          </p:nvCxnSpPr>
          <p:spPr bwMode="auto">
            <a:xfrm>
              <a:off x="3066064" y="4685050"/>
              <a:ext cx="939875" cy="560050"/>
            </a:xfrm>
            <a:prstGeom prst="straightConnector1">
              <a:avLst/>
            </a:prstGeom>
            <a:solidFill>
              <a:schemeClr val="accent1"/>
            </a:solidFill>
            <a:ln w="38100" cap="rnd" cmpd="sng" algn="ctr">
              <a:solidFill>
                <a:schemeClr val="accent6">
                  <a:lumMod val="50000"/>
                </a:schemeClr>
              </a:solidFill>
              <a:prstDash val="sysDot"/>
              <a:round/>
              <a:headEnd type="none" w="med" len="med"/>
              <a:tailEnd type="triangle"/>
            </a:ln>
            <a:effectLst/>
          </p:spPr>
        </p:cxnSp>
        <p:cxnSp>
          <p:nvCxnSpPr>
            <p:cNvPr id="28" name="Straight Arrow Connector 27"/>
            <p:cNvCxnSpPr>
              <a:stCxn id="31" idx="2"/>
            </p:cNvCxnSpPr>
            <p:nvPr/>
          </p:nvCxnSpPr>
          <p:spPr bwMode="auto">
            <a:xfrm>
              <a:off x="1369043" y="4660899"/>
              <a:ext cx="2004664" cy="1122537"/>
            </a:xfrm>
            <a:prstGeom prst="straightConnector1">
              <a:avLst/>
            </a:prstGeom>
            <a:solidFill>
              <a:schemeClr val="accent1"/>
            </a:solidFill>
            <a:ln w="38100" cap="rnd" cmpd="sng" algn="ctr">
              <a:solidFill>
                <a:schemeClr val="accent6">
                  <a:lumMod val="50000"/>
                </a:schemeClr>
              </a:solidFill>
              <a:prstDash val="sysDot"/>
              <a:round/>
              <a:headEnd type="none" w="med" len="med"/>
              <a:tailEnd type="triangle"/>
            </a:ln>
            <a:effectLst/>
          </p:spPr>
        </p:cxnSp>
      </p:grpSp>
      <p:sp>
        <p:nvSpPr>
          <p:cNvPr id="29" name="Title 1"/>
          <p:cNvSpPr>
            <a:spLocks noGrp="1"/>
          </p:cNvSpPr>
          <p:nvPr>
            <p:ph type="title"/>
          </p:nvPr>
        </p:nvSpPr>
        <p:spPr>
          <a:xfrm>
            <a:off x="825500" y="195263"/>
            <a:ext cx="7105650" cy="749300"/>
          </a:xfrm>
        </p:spPr>
        <p:txBody>
          <a:bodyPr>
            <a:noAutofit/>
          </a:bodyPr>
          <a:lstStyle/>
          <a:p>
            <a:pPr eaLnBrk="1" hangingPunct="1"/>
            <a:r>
              <a:rPr lang="en-US" sz="2400" b="1" dirty="0" smtClean="0"/>
              <a:t>All Roads Lead to Ethernet for Data Center I/O</a:t>
            </a:r>
          </a:p>
        </p:txBody>
      </p:sp>
      <p:grpSp>
        <p:nvGrpSpPr>
          <p:cNvPr id="30" name="Group 149"/>
          <p:cNvGrpSpPr>
            <a:grpSpLocks/>
          </p:cNvGrpSpPr>
          <p:nvPr/>
        </p:nvGrpSpPr>
        <p:grpSpPr bwMode="auto">
          <a:xfrm>
            <a:off x="541338" y="858838"/>
            <a:ext cx="1655762" cy="4259262"/>
            <a:chOff x="540986" y="859395"/>
            <a:chExt cx="1656114" cy="4258164"/>
          </a:xfrm>
        </p:grpSpPr>
        <p:sp>
          <p:nvSpPr>
            <p:cNvPr id="31" name="Down Arrow 30"/>
            <p:cNvSpPr/>
            <p:nvPr/>
          </p:nvSpPr>
          <p:spPr bwMode="auto">
            <a:xfrm>
              <a:off x="1123320" y="1388682"/>
              <a:ext cx="491446" cy="3272217"/>
            </a:xfrm>
            <a:prstGeom prst="downArrow">
              <a:avLst>
                <a:gd name="adj1" fmla="val 50000"/>
                <a:gd name="adj2" fmla="val 125108"/>
              </a:avLst>
            </a:prstGeom>
            <a:solidFill>
              <a:schemeClr val="accent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txBody>
            <a:bodyPr/>
            <a:lstStyle/>
            <a:p>
              <a:pPr>
                <a:lnSpc>
                  <a:spcPct val="85000"/>
                </a:lnSpc>
                <a:defRPr/>
              </a:pPr>
              <a:endParaRPr lang="en-US" sz="1600" b="1" dirty="0">
                <a:solidFill>
                  <a:prstClr val="black"/>
                </a:solidFill>
                <a:latin typeface="Arial Narrow"/>
                <a:cs typeface="Arial" charset="0"/>
              </a:endParaRPr>
            </a:p>
          </p:txBody>
        </p:sp>
        <p:sp>
          <p:nvSpPr>
            <p:cNvPr id="32" name="TextBox 22"/>
            <p:cNvSpPr txBox="1">
              <a:spLocks noChangeArrowheads="1"/>
            </p:cNvSpPr>
            <p:nvPr/>
          </p:nvSpPr>
          <p:spPr bwMode="auto">
            <a:xfrm>
              <a:off x="790276" y="859395"/>
              <a:ext cx="1157534" cy="536437"/>
            </a:xfrm>
            <a:prstGeom prst="rect">
              <a:avLst/>
            </a:prstGeom>
            <a:noFill/>
            <a:ln w="9525">
              <a:noFill/>
              <a:miter lim="800000"/>
              <a:headEnd/>
              <a:tailEnd/>
            </a:ln>
          </p:spPr>
          <p:txBody>
            <a:bodyPr wrap="none" anchor="b">
              <a:spAutoFit/>
            </a:bodyPr>
            <a:lstStyle/>
            <a:p>
              <a:pPr algn="ctr" fontAlgn="auto">
                <a:lnSpc>
                  <a:spcPct val="85000"/>
                </a:lnSpc>
                <a:spcBef>
                  <a:spcPts val="0"/>
                </a:spcBef>
                <a:spcAft>
                  <a:spcPts val="0"/>
                </a:spcAft>
                <a:defRPr/>
              </a:pPr>
              <a:r>
                <a:rPr lang="en-US" sz="1700" b="1" dirty="0">
                  <a:solidFill>
                    <a:prstClr val="black"/>
                  </a:solidFill>
                  <a:latin typeface="Arial Narrow"/>
                  <a:cs typeface="Arial" charset="0"/>
                </a:rPr>
                <a:t>Networking</a:t>
              </a:r>
              <a:br>
                <a:rPr lang="en-US" sz="1700" b="1" dirty="0">
                  <a:solidFill>
                    <a:prstClr val="black"/>
                  </a:solidFill>
                  <a:latin typeface="Arial Narrow"/>
                  <a:cs typeface="Arial" charset="0"/>
                </a:rPr>
              </a:br>
              <a:endParaRPr lang="en-US" sz="1700" b="1" dirty="0">
                <a:solidFill>
                  <a:prstClr val="black"/>
                </a:solidFill>
                <a:latin typeface="Arial Narrow"/>
                <a:cs typeface="Arial" charset="0"/>
              </a:endParaRPr>
            </a:p>
          </p:txBody>
        </p:sp>
        <p:sp>
          <p:nvSpPr>
            <p:cNvPr id="33" name="TextBox 16"/>
            <p:cNvSpPr txBox="1">
              <a:spLocks noChangeArrowheads="1"/>
            </p:cNvSpPr>
            <p:nvPr/>
          </p:nvSpPr>
          <p:spPr bwMode="auto">
            <a:xfrm>
              <a:off x="1082438" y="4789032"/>
              <a:ext cx="573210" cy="328527"/>
            </a:xfrm>
            <a:prstGeom prst="rect">
              <a:avLst/>
            </a:prstGeom>
            <a:noFill/>
            <a:ln w="9525">
              <a:noFill/>
              <a:miter lim="800000"/>
              <a:headEnd/>
              <a:tailEnd/>
            </a:ln>
          </p:spPr>
          <p:txBody>
            <a:bodyPr wrap="none">
              <a:spAutoFit/>
            </a:bodyPr>
            <a:lstStyle/>
            <a:p>
              <a:pPr algn="ctr" fontAlgn="auto">
                <a:lnSpc>
                  <a:spcPct val="85000"/>
                </a:lnSpc>
                <a:spcBef>
                  <a:spcPts val="0"/>
                </a:spcBef>
                <a:spcAft>
                  <a:spcPts val="0"/>
                </a:spcAft>
                <a:defRPr/>
              </a:pPr>
              <a:r>
                <a:rPr lang="en-US" b="1" dirty="0">
                  <a:solidFill>
                    <a:prstClr val="black"/>
                  </a:solidFill>
                  <a:latin typeface="Arial Narrow"/>
                  <a:cs typeface="Arial" charset="0"/>
                </a:rPr>
                <a:t>LAN</a:t>
              </a:r>
            </a:p>
          </p:txBody>
        </p:sp>
        <p:pic>
          <p:nvPicPr>
            <p:cNvPr id="34" name="Picture 33" descr="ethernet chip.png"/>
            <p:cNvPicPr>
              <a:picLocks noChangeAspect="1"/>
            </p:cNvPicPr>
            <p:nvPr/>
          </p:nvPicPr>
          <p:blipFill>
            <a:blip r:embed="rId5" cstate="print">
              <a:lum bright="32000" contrast="8000"/>
              <a:grayscl/>
              <a:clrChange>
                <a:clrFrom>
                  <a:srgbClr val="FFFFFF"/>
                </a:clrFrom>
                <a:clrTo>
                  <a:srgbClr val="FFFFFF">
                    <a:alpha val="0"/>
                  </a:srgbClr>
                </a:clrTo>
              </a:clrChange>
            </a:blip>
            <a:stretch>
              <a:fillRect/>
            </a:stretch>
          </p:blipFill>
          <p:spPr>
            <a:xfrm>
              <a:off x="540986" y="2476500"/>
              <a:ext cx="1656114" cy="1019894"/>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pic>
        <p:sp>
          <p:nvSpPr>
            <p:cNvPr id="35" name="TextBox 22"/>
            <p:cNvSpPr txBox="1">
              <a:spLocks noChangeArrowheads="1"/>
            </p:cNvSpPr>
            <p:nvPr/>
          </p:nvSpPr>
          <p:spPr bwMode="auto">
            <a:xfrm>
              <a:off x="788689" y="2705181"/>
              <a:ext cx="1160709" cy="380902"/>
            </a:xfrm>
            <a:prstGeom prst="rect">
              <a:avLst/>
            </a:prstGeom>
            <a:noFill/>
            <a:ln w="9525">
              <a:noFill/>
              <a:miter lim="800000"/>
              <a:headEnd/>
              <a:tailEnd/>
            </a:ln>
            <a:effectLst>
              <a:outerShdw blurRad="50800" dist="38100" dir="8100000" algn="tr" rotWithShape="0">
                <a:prstClr val="black">
                  <a:alpha val="40000"/>
                </a:prstClr>
              </a:outerShdw>
            </a:effectLst>
          </p:spPr>
          <p:txBody>
            <a:bodyPr wrap="none">
              <a:spAutoFit/>
            </a:bodyPr>
            <a:lstStyle/>
            <a:p>
              <a:pPr algn="ctr" fontAlgn="auto">
                <a:lnSpc>
                  <a:spcPct val="85000"/>
                </a:lnSpc>
                <a:spcBef>
                  <a:spcPts val="0"/>
                </a:spcBef>
                <a:spcAft>
                  <a:spcPts val="0"/>
                </a:spcAft>
                <a:defRPr/>
              </a:pPr>
              <a:r>
                <a:rPr lang="en-US" sz="2200" dirty="0">
                  <a:solidFill>
                    <a:srgbClr val="336699">
                      <a:lumMod val="50000"/>
                    </a:srgbClr>
                  </a:solidFill>
                  <a:latin typeface="Impact" pitchFamily="34" charset="0"/>
                  <a:cs typeface="Arial" charset="0"/>
                </a:rPr>
                <a:t>Ethernet</a:t>
              </a:r>
            </a:p>
          </p:txBody>
        </p:sp>
      </p:grpSp>
      <p:grpSp>
        <p:nvGrpSpPr>
          <p:cNvPr id="36" name="Group 150"/>
          <p:cNvGrpSpPr>
            <a:grpSpLocks/>
          </p:cNvGrpSpPr>
          <p:nvPr/>
        </p:nvGrpSpPr>
        <p:grpSpPr bwMode="auto">
          <a:xfrm>
            <a:off x="2238375" y="858838"/>
            <a:ext cx="1655763" cy="4259262"/>
            <a:chOff x="2238007" y="859395"/>
            <a:chExt cx="1656114" cy="4258164"/>
          </a:xfrm>
        </p:grpSpPr>
        <p:sp>
          <p:nvSpPr>
            <p:cNvPr id="37" name="TextBox 16"/>
            <p:cNvSpPr txBox="1">
              <a:spLocks noChangeArrowheads="1"/>
            </p:cNvSpPr>
            <p:nvPr/>
          </p:nvSpPr>
          <p:spPr bwMode="auto">
            <a:xfrm>
              <a:off x="2774696" y="4789032"/>
              <a:ext cx="582737" cy="328527"/>
            </a:xfrm>
            <a:prstGeom prst="rect">
              <a:avLst/>
            </a:prstGeom>
            <a:noFill/>
            <a:ln w="9525">
              <a:noFill/>
              <a:miter lim="800000"/>
              <a:headEnd/>
              <a:tailEnd/>
            </a:ln>
          </p:spPr>
          <p:txBody>
            <a:bodyPr wrap="none">
              <a:spAutoFit/>
            </a:bodyPr>
            <a:lstStyle/>
            <a:p>
              <a:pPr algn="ctr" fontAlgn="auto">
                <a:lnSpc>
                  <a:spcPct val="85000"/>
                </a:lnSpc>
                <a:spcBef>
                  <a:spcPts val="0"/>
                </a:spcBef>
                <a:spcAft>
                  <a:spcPts val="0"/>
                </a:spcAft>
                <a:defRPr/>
              </a:pPr>
              <a:r>
                <a:rPr lang="en-US" b="1" dirty="0">
                  <a:solidFill>
                    <a:prstClr val="black"/>
                  </a:solidFill>
                  <a:latin typeface="Arial Narrow"/>
                  <a:cs typeface="Arial" charset="0"/>
                </a:rPr>
                <a:t>NAS</a:t>
              </a:r>
            </a:p>
          </p:txBody>
        </p:sp>
        <p:sp>
          <p:nvSpPr>
            <p:cNvPr id="38" name="Down Arrow 37"/>
            <p:cNvSpPr/>
            <p:nvPr/>
          </p:nvSpPr>
          <p:spPr bwMode="auto">
            <a:xfrm>
              <a:off x="2820341" y="1388682"/>
              <a:ext cx="491446" cy="3296368"/>
            </a:xfrm>
            <a:prstGeom prst="downArrow">
              <a:avLst>
                <a:gd name="adj1" fmla="val 50000"/>
                <a:gd name="adj2" fmla="val 125108"/>
              </a:avLst>
            </a:prstGeom>
            <a:solidFill>
              <a:schemeClr val="tx2"/>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txBody>
            <a:bodyPr/>
            <a:lstStyle/>
            <a:p>
              <a:pPr>
                <a:lnSpc>
                  <a:spcPct val="85000"/>
                </a:lnSpc>
                <a:defRPr/>
              </a:pPr>
              <a:endParaRPr lang="en-US" sz="1600" b="1" dirty="0">
                <a:solidFill>
                  <a:prstClr val="black"/>
                </a:solidFill>
                <a:latin typeface="Arial Narrow"/>
                <a:cs typeface="Arial" charset="0"/>
              </a:endParaRPr>
            </a:p>
          </p:txBody>
        </p:sp>
        <p:sp>
          <p:nvSpPr>
            <p:cNvPr id="39" name="TextBox 22"/>
            <p:cNvSpPr txBox="1">
              <a:spLocks noChangeArrowheads="1"/>
            </p:cNvSpPr>
            <p:nvPr/>
          </p:nvSpPr>
          <p:spPr bwMode="auto">
            <a:xfrm>
              <a:off x="2641317" y="859395"/>
              <a:ext cx="849493" cy="536437"/>
            </a:xfrm>
            <a:prstGeom prst="rect">
              <a:avLst/>
            </a:prstGeom>
            <a:noFill/>
            <a:ln w="9525">
              <a:noFill/>
              <a:miter lim="800000"/>
              <a:headEnd/>
              <a:tailEnd/>
            </a:ln>
          </p:spPr>
          <p:txBody>
            <a:bodyPr wrap="none" anchor="b">
              <a:spAutoFit/>
            </a:bodyPr>
            <a:lstStyle/>
            <a:p>
              <a:pPr algn="ctr" fontAlgn="auto">
                <a:lnSpc>
                  <a:spcPct val="85000"/>
                </a:lnSpc>
                <a:spcBef>
                  <a:spcPts val="0"/>
                </a:spcBef>
                <a:spcAft>
                  <a:spcPts val="0"/>
                </a:spcAft>
                <a:defRPr/>
              </a:pPr>
              <a:r>
                <a:rPr lang="en-US" sz="1700" b="1" dirty="0">
                  <a:solidFill>
                    <a:prstClr val="black"/>
                  </a:solidFill>
                  <a:latin typeface="Arial Narrow"/>
                  <a:cs typeface="Arial" charset="0"/>
                </a:rPr>
                <a:t>File</a:t>
              </a:r>
              <a:br>
                <a:rPr lang="en-US" sz="1700" b="1" dirty="0">
                  <a:solidFill>
                    <a:prstClr val="black"/>
                  </a:solidFill>
                  <a:latin typeface="Arial Narrow"/>
                  <a:cs typeface="Arial" charset="0"/>
                </a:rPr>
              </a:br>
              <a:r>
                <a:rPr lang="en-US" sz="1700" b="1" dirty="0">
                  <a:solidFill>
                    <a:prstClr val="black"/>
                  </a:solidFill>
                  <a:latin typeface="Arial Narrow"/>
                  <a:cs typeface="Arial" charset="0"/>
                </a:rPr>
                <a:t>Storage</a:t>
              </a:r>
            </a:p>
          </p:txBody>
        </p:sp>
        <p:grpSp>
          <p:nvGrpSpPr>
            <p:cNvPr id="40" name="Group 122"/>
            <p:cNvGrpSpPr>
              <a:grpSpLocks/>
            </p:cNvGrpSpPr>
            <p:nvPr/>
          </p:nvGrpSpPr>
          <p:grpSpPr bwMode="auto">
            <a:xfrm>
              <a:off x="2238007" y="2476500"/>
              <a:ext cx="1656114" cy="1019894"/>
              <a:chOff x="528286" y="2476500"/>
              <a:chExt cx="1656114" cy="1019894"/>
            </a:xfrm>
          </p:grpSpPr>
          <p:pic>
            <p:nvPicPr>
              <p:cNvPr id="41" name="Picture 40" descr="ethernet chip.png"/>
              <p:cNvPicPr>
                <a:picLocks noChangeAspect="1"/>
              </p:cNvPicPr>
              <p:nvPr/>
            </p:nvPicPr>
            <p:blipFill>
              <a:blip r:embed="rId5" cstate="print">
                <a:lum bright="32000" contrast="8000"/>
                <a:grayscl/>
                <a:clrChange>
                  <a:clrFrom>
                    <a:srgbClr val="FFFFFF"/>
                  </a:clrFrom>
                  <a:clrTo>
                    <a:srgbClr val="FFFFFF">
                      <a:alpha val="0"/>
                    </a:srgbClr>
                  </a:clrTo>
                </a:clrChange>
              </a:blip>
              <a:stretch>
                <a:fillRect/>
              </a:stretch>
            </p:blipFill>
            <p:spPr>
              <a:xfrm>
                <a:off x="528286" y="2476500"/>
                <a:ext cx="1656114" cy="1019894"/>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pic>
          <p:sp>
            <p:nvSpPr>
              <p:cNvPr id="42" name="TextBox 22"/>
              <p:cNvSpPr txBox="1">
                <a:spLocks noChangeArrowheads="1"/>
              </p:cNvSpPr>
              <p:nvPr/>
            </p:nvSpPr>
            <p:spPr bwMode="auto">
              <a:xfrm>
                <a:off x="769637" y="2706769"/>
                <a:ext cx="1159121" cy="379314"/>
              </a:xfrm>
              <a:prstGeom prst="rect">
                <a:avLst/>
              </a:prstGeom>
              <a:noFill/>
              <a:ln w="9525">
                <a:noFill/>
                <a:miter lim="800000"/>
                <a:headEnd/>
                <a:tailEnd/>
              </a:ln>
              <a:effectLst>
                <a:outerShdw blurRad="50800" dist="38100" dir="8100000" algn="tr" rotWithShape="0">
                  <a:prstClr val="black">
                    <a:alpha val="40000"/>
                  </a:prstClr>
                </a:outerShdw>
              </a:effectLst>
            </p:spPr>
            <p:txBody>
              <a:bodyPr wrap="none">
                <a:spAutoFit/>
              </a:bodyPr>
              <a:lstStyle/>
              <a:p>
                <a:pPr algn="ctr" fontAlgn="auto">
                  <a:lnSpc>
                    <a:spcPct val="85000"/>
                  </a:lnSpc>
                  <a:spcBef>
                    <a:spcPts val="0"/>
                  </a:spcBef>
                  <a:spcAft>
                    <a:spcPts val="0"/>
                  </a:spcAft>
                  <a:defRPr/>
                </a:pPr>
                <a:r>
                  <a:rPr lang="en-US" sz="2200" dirty="0">
                    <a:solidFill>
                      <a:srgbClr val="336699">
                        <a:lumMod val="50000"/>
                      </a:srgbClr>
                    </a:solidFill>
                    <a:latin typeface="Impact" pitchFamily="34" charset="0"/>
                    <a:cs typeface="Arial" charset="0"/>
                  </a:rPr>
                  <a:t>Ethernet</a:t>
                </a:r>
              </a:p>
            </p:txBody>
          </p:sp>
        </p:grpSp>
      </p:grpSp>
      <p:sp>
        <p:nvSpPr>
          <p:cNvPr id="43" name="TextBox 16"/>
          <p:cNvSpPr txBox="1">
            <a:spLocks noChangeArrowheads="1"/>
          </p:cNvSpPr>
          <p:nvPr/>
        </p:nvSpPr>
        <p:spPr bwMode="auto">
          <a:xfrm>
            <a:off x="4456113" y="4789488"/>
            <a:ext cx="582612" cy="328612"/>
          </a:xfrm>
          <a:prstGeom prst="rect">
            <a:avLst/>
          </a:prstGeom>
          <a:noFill/>
          <a:ln w="9525">
            <a:noFill/>
            <a:miter lim="800000"/>
            <a:headEnd/>
            <a:tailEnd/>
          </a:ln>
        </p:spPr>
        <p:txBody>
          <a:bodyPr wrap="none">
            <a:spAutoFit/>
          </a:bodyPr>
          <a:lstStyle/>
          <a:p>
            <a:pPr algn="ctr" fontAlgn="auto">
              <a:lnSpc>
                <a:spcPct val="85000"/>
              </a:lnSpc>
              <a:spcBef>
                <a:spcPts val="0"/>
              </a:spcBef>
              <a:spcAft>
                <a:spcPts val="0"/>
              </a:spcAft>
              <a:defRPr/>
            </a:pPr>
            <a:r>
              <a:rPr lang="en-US" b="1" dirty="0">
                <a:solidFill>
                  <a:prstClr val="black"/>
                </a:solidFill>
                <a:latin typeface="Arial Narrow"/>
                <a:cs typeface="Arial" charset="0"/>
              </a:rPr>
              <a:t>SAN</a:t>
            </a:r>
          </a:p>
        </p:txBody>
      </p:sp>
      <p:grpSp>
        <p:nvGrpSpPr>
          <p:cNvPr id="44" name="Group 151"/>
          <p:cNvGrpSpPr>
            <a:grpSpLocks/>
          </p:cNvGrpSpPr>
          <p:nvPr/>
        </p:nvGrpSpPr>
        <p:grpSpPr bwMode="auto">
          <a:xfrm>
            <a:off x="3935413" y="858838"/>
            <a:ext cx="1655762" cy="3802062"/>
            <a:chOff x="3935028" y="859395"/>
            <a:chExt cx="1656114" cy="3801504"/>
          </a:xfrm>
        </p:grpSpPr>
        <p:sp>
          <p:nvSpPr>
            <p:cNvPr id="45" name="Down Arrow 44"/>
            <p:cNvSpPr/>
            <p:nvPr/>
          </p:nvSpPr>
          <p:spPr bwMode="auto">
            <a:xfrm>
              <a:off x="4517362" y="1388682"/>
              <a:ext cx="491446" cy="3272217"/>
            </a:xfrm>
            <a:prstGeom prst="downArrow">
              <a:avLst>
                <a:gd name="adj1" fmla="val 50000"/>
                <a:gd name="adj2" fmla="val 125108"/>
              </a:avLst>
            </a:prstGeom>
            <a:solidFill>
              <a:schemeClr val="accent2">
                <a:lumMod val="7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txBody>
            <a:bodyPr/>
            <a:lstStyle/>
            <a:p>
              <a:pPr>
                <a:lnSpc>
                  <a:spcPct val="85000"/>
                </a:lnSpc>
                <a:defRPr/>
              </a:pPr>
              <a:endParaRPr lang="en-US" sz="1600" b="1" dirty="0">
                <a:solidFill>
                  <a:prstClr val="black"/>
                </a:solidFill>
                <a:latin typeface="Arial Narrow"/>
                <a:cs typeface="Arial" charset="0"/>
              </a:endParaRPr>
            </a:p>
          </p:txBody>
        </p:sp>
        <p:sp>
          <p:nvSpPr>
            <p:cNvPr id="46" name="TextBox 22"/>
            <p:cNvSpPr txBox="1">
              <a:spLocks noChangeArrowheads="1"/>
            </p:cNvSpPr>
            <p:nvPr/>
          </p:nvSpPr>
          <p:spPr bwMode="auto">
            <a:xfrm>
              <a:off x="4438372" y="859395"/>
              <a:ext cx="649426" cy="536496"/>
            </a:xfrm>
            <a:prstGeom prst="rect">
              <a:avLst/>
            </a:prstGeom>
            <a:noFill/>
            <a:ln w="9525">
              <a:noFill/>
              <a:miter lim="800000"/>
              <a:headEnd/>
              <a:tailEnd/>
            </a:ln>
          </p:spPr>
          <p:txBody>
            <a:bodyPr wrap="none" anchor="b">
              <a:spAutoFit/>
            </a:bodyPr>
            <a:lstStyle/>
            <a:p>
              <a:pPr algn="ctr" fontAlgn="auto">
                <a:lnSpc>
                  <a:spcPct val="85000"/>
                </a:lnSpc>
                <a:spcBef>
                  <a:spcPts val="0"/>
                </a:spcBef>
                <a:spcAft>
                  <a:spcPts val="0"/>
                </a:spcAft>
                <a:defRPr/>
              </a:pPr>
              <a:r>
                <a:rPr lang="en-US" sz="1700" b="1" dirty="0">
                  <a:solidFill>
                    <a:prstClr val="black"/>
                  </a:solidFill>
                  <a:latin typeface="Arial Narrow"/>
                  <a:cs typeface="Arial" charset="0"/>
                </a:rPr>
                <a:t>iSCSI</a:t>
              </a:r>
              <a:br>
                <a:rPr lang="en-US" sz="1700" b="1" dirty="0">
                  <a:solidFill>
                    <a:prstClr val="black"/>
                  </a:solidFill>
                  <a:latin typeface="Arial Narrow"/>
                  <a:cs typeface="Arial" charset="0"/>
                </a:rPr>
              </a:br>
              <a:r>
                <a:rPr lang="en-US" sz="1700" b="1" dirty="0">
                  <a:solidFill>
                    <a:prstClr val="black"/>
                  </a:solidFill>
                  <a:latin typeface="Arial Narrow"/>
                  <a:cs typeface="Arial" charset="0"/>
                </a:rPr>
                <a:t>HBA</a:t>
              </a:r>
            </a:p>
          </p:txBody>
        </p:sp>
        <p:grpSp>
          <p:nvGrpSpPr>
            <p:cNvPr id="47" name="Group 125"/>
            <p:cNvGrpSpPr>
              <a:grpSpLocks/>
            </p:cNvGrpSpPr>
            <p:nvPr/>
          </p:nvGrpSpPr>
          <p:grpSpPr bwMode="auto">
            <a:xfrm>
              <a:off x="3935028" y="2476500"/>
              <a:ext cx="1656114" cy="1019894"/>
              <a:chOff x="528286" y="2476500"/>
              <a:chExt cx="1656114" cy="1019894"/>
            </a:xfrm>
          </p:grpSpPr>
          <p:pic>
            <p:nvPicPr>
              <p:cNvPr id="48" name="Picture 47" descr="ethernet chip.png"/>
              <p:cNvPicPr>
                <a:picLocks noChangeAspect="1"/>
              </p:cNvPicPr>
              <p:nvPr/>
            </p:nvPicPr>
            <p:blipFill>
              <a:blip r:embed="rId5" cstate="print">
                <a:lum bright="32000" contrast="8000"/>
                <a:grayscl/>
                <a:clrChange>
                  <a:clrFrom>
                    <a:srgbClr val="FFFFFF"/>
                  </a:clrFrom>
                  <a:clrTo>
                    <a:srgbClr val="FFFFFF">
                      <a:alpha val="0"/>
                    </a:srgbClr>
                  </a:clrTo>
                </a:clrChange>
              </a:blip>
              <a:stretch>
                <a:fillRect/>
              </a:stretch>
            </p:blipFill>
            <p:spPr>
              <a:xfrm>
                <a:off x="528286" y="2476500"/>
                <a:ext cx="1656114" cy="1019894"/>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pic>
          <p:sp>
            <p:nvSpPr>
              <p:cNvPr id="49" name="TextBox 22"/>
              <p:cNvSpPr txBox="1">
                <a:spLocks noChangeArrowheads="1"/>
              </p:cNvSpPr>
              <p:nvPr/>
            </p:nvSpPr>
            <p:spPr bwMode="auto">
              <a:xfrm>
                <a:off x="769637" y="2705386"/>
                <a:ext cx="1159121" cy="380944"/>
              </a:xfrm>
              <a:prstGeom prst="rect">
                <a:avLst/>
              </a:prstGeom>
              <a:noFill/>
              <a:ln w="9525">
                <a:noFill/>
                <a:miter lim="800000"/>
                <a:headEnd/>
                <a:tailEnd/>
              </a:ln>
              <a:effectLst>
                <a:outerShdw blurRad="50800" dist="38100" dir="8100000" algn="tr" rotWithShape="0">
                  <a:prstClr val="black">
                    <a:alpha val="40000"/>
                  </a:prstClr>
                </a:outerShdw>
              </a:effectLst>
            </p:spPr>
            <p:txBody>
              <a:bodyPr wrap="none">
                <a:spAutoFit/>
              </a:bodyPr>
              <a:lstStyle/>
              <a:p>
                <a:pPr algn="ctr" fontAlgn="auto">
                  <a:lnSpc>
                    <a:spcPct val="85000"/>
                  </a:lnSpc>
                  <a:spcBef>
                    <a:spcPts val="0"/>
                  </a:spcBef>
                  <a:spcAft>
                    <a:spcPts val="0"/>
                  </a:spcAft>
                  <a:defRPr/>
                </a:pPr>
                <a:r>
                  <a:rPr lang="en-US" sz="2200" dirty="0">
                    <a:solidFill>
                      <a:srgbClr val="336699">
                        <a:lumMod val="50000"/>
                      </a:srgbClr>
                    </a:solidFill>
                    <a:latin typeface="Impact" pitchFamily="34" charset="0"/>
                    <a:cs typeface="Arial" charset="0"/>
                  </a:rPr>
                  <a:t>Ethernet</a:t>
                </a:r>
              </a:p>
            </p:txBody>
          </p:sp>
        </p:grpSp>
      </p:grpSp>
      <p:grpSp>
        <p:nvGrpSpPr>
          <p:cNvPr id="50" name="Group 152"/>
          <p:cNvGrpSpPr>
            <a:grpSpLocks/>
          </p:cNvGrpSpPr>
          <p:nvPr/>
        </p:nvGrpSpPr>
        <p:grpSpPr bwMode="auto">
          <a:xfrm>
            <a:off x="5632450" y="858838"/>
            <a:ext cx="1655763" cy="4259262"/>
            <a:chOff x="5632049" y="859395"/>
            <a:chExt cx="1656114" cy="4258164"/>
          </a:xfrm>
        </p:grpSpPr>
        <p:sp>
          <p:nvSpPr>
            <p:cNvPr id="51" name="TextBox 16"/>
            <p:cNvSpPr txBox="1">
              <a:spLocks noChangeArrowheads="1"/>
            </p:cNvSpPr>
            <p:nvPr/>
          </p:nvSpPr>
          <p:spPr bwMode="auto">
            <a:xfrm>
              <a:off x="6168738" y="4789032"/>
              <a:ext cx="582737" cy="328527"/>
            </a:xfrm>
            <a:prstGeom prst="rect">
              <a:avLst/>
            </a:prstGeom>
            <a:noFill/>
            <a:ln w="9525">
              <a:noFill/>
              <a:miter lim="800000"/>
              <a:headEnd/>
              <a:tailEnd/>
            </a:ln>
          </p:spPr>
          <p:txBody>
            <a:bodyPr wrap="none">
              <a:spAutoFit/>
            </a:bodyPr>
            <a:lstStyle/>
            <a:p>
              <a:pPr algn="ctr" fontAlgn="auto">
                <a:lnSpc>
                  <a:spcPct val="85000"/>
                </a:lnSpc>
                <a:spcBef>
                  <a:spcPts val="0"/>
                </a:spcBef>
                <a:spcAft>
                  <a:spcPts val="0"/>
                </a:spcAft>
                <a:defRPr/>
              </a:pPr>
              <a:r>
                <a:rPr lang="en-US" b="1" dirty="0">
                  <a:solidFill>
                    <a:prstClr val="black"/>
                  </a:solidFill>
                  <a:latin typeface="Arial Narrow"/>
                  <a:cs typeface="Arial" charset="0"/>
                </a:rPr>
                <a:t>SAN</a:t>
              </a:r>
            </a:p>
          </p:txBody>
        </p:sp>
        <p:sp>
          <p:nvSpPr>
            <p:cNvPr id="52" name="Down Arrow 51"/>
            <p:cNvSpPr/>
            <p:nvPr/>
          </p:nvSpPr>
          <p:spPr bwMode="auto">
            <a:xfrm>
              <a:off x="6214383" y="1388682"/>
              <a:ext cx="491446" cy="3288317"/>
            </a:xfrm>
            <a:prstGeom prst="downArrow">
              <a:avLst>
                <a:gd name="adj1" fmla="val 50000"/>
                <a:gd name="adj2" fmla="val 125108"/>
              </a:avLst>
            </a:prstGeom>
            <a:solidFill>
              <a:schemeClr val="accent3">
                <a:lumMod val="7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txBody>
            <a:bodyPr/>
            <a:lstStyle/>
            <a:p>
              <a:pPr>
                <a:lnSpc>
                  <a:spcPct val="85000"/>
                </a:lnSpc>
                <a:defRPr/>
              </a:pPr>
              <a:endParaRPr lang="en-US" sz="1600" b="1" dirty="0">
                <a:solidFill>
                  <a:prstClr val="black"/>
                </a:solidFill>
                <a:latin typeface="Arial Narrow"/>
                <a:cs typeface="Arial" charset="0"/>
              </a:endParaRPr>
            </a:p>
          </p:txBody>
        </p:sp>
        <p:sp>
          <p:nvSpPr>
            <p:cNvPr id="53" name="TextBox 22"/>
            <p:cNvSpPr txBox="1">
              <a:spLocks noChangeArrowheads="1"/>
            </p:cNvSpPr>
            <p:nvPr/>
          </p:nvSpPr>
          <p:spPr bwMode="auto">
            <a:xfrm>
              <a:off x="5773367" y="859395"/>
              <a:ext cx="1373478" cy="536437"/>
            </a:xfrm>
            <a:prstGeom prst="rect">
              <a:avLst/>
            </a:prstGeom>
            <a:noFill/>
            <a:ln w="9525">
              <a:noFill/>
              <a:miter lim="800000"/>
              <a:headEnd/>
              <a:tailEnd/>
            </a:ln>
          </p:spPr>
          <p:txBody>
            <a:bodyPr wrap="none" anchor="b">
              <a:spAutoFit/>
            </a:bodyPr>
            <a:lstStyle/>
            <a:p>
              <a:pPr algn="ctr" fontAlgn="auto">
                <a:lnSpc>
                  <a:spcPct val="85000"/>
                </a:lnSpc>
                <a:spcBef>
                  <a:spcPts val="0"/>
                </a:spcBef>
                <a:spcAft>
                  <a:spcPts val="0"/>
                </a:spcAft>
                <a:defRPr/>
              </a:pPr>
              <a:r>
                <a:rPr lang="en-US" sz="1700" b="1" dirty="0">
                  <a:solidFill>
                    <a:prstClr val="black"/>
                  </a:solidFill>
                  <a:latin typeface="Arial Narrow"/>
                  <a:cs typeface="Arial" charset="0"/>
                </a:rPr>
                <a:t>Fibre Channel</a:t>
              </a:r>
              <a:br>
                <a:rPr lang="en-US" sz="1700" b="1" dirty="0">
                  <a:solidFill>
                    <a:prstClr val="black"/>
                  </a:solidFill>
                  <a:latin typeface="Arial Narrow"/>
                  <a:cs typeface="Arial" charset="0"/>
                </a:rPr>
              </a:br>
              <a:r>
                <a:rPr lang="en-US" sz="1700" b="1" dirty="0">
                  <a:solidFill>
                    <a:prstClr val="black"/>
                  </a:solidFill>
                  <a:latin typeface="Arial Narrow"/>
                  <a:cs typeface="Arial" charset="0"/>
                </a:rPr>
                <a:t>HBA</a:t>
              </a:r>
            </a:p>
          </p:txBody>
        </p:sp>
        <p:grpSp>
          <p:nvGrpSpPr>
            <p:cNvPr id="54" name="Group 128"/>
            <p:cNvGrpSpPr>
              <a:grpSpLocks/>
            </p:cNvGrpSpPr>
            <p:nvPr/>
          </p:nvGrpSpPr>
          <p:grpSpPr bwMode="auto">
            <a:xfrm>
              <a:off x="5632049" y="2476500"/>
              <a:ext cx="1656114" cy="1019894"/>
              <a:chOff x="528286" y="2476500"/>
              <a:chExt cx="1656114" cy="1019894"/>
            </a:xfrm>
          </p:grpSpPr>
          <p:pic>
            <p:nvPicPr>
              <p:cNvPr id="55" name="Picture 54" descr="ethernet chip.png"/>
              <p:cNvPicPr>
                <a:picLocks noChangeAspect="1"/>
              </p:cNvPicPr>
              <p:nvPr/>
            </p:nvPicPr>
            <p:blipFill>
              <a:blip r:embed="rId5" cstate="print">
                <a:lum bright="32000" contrast="8000"/>
                <a:grayscl/>
                <a:clrChange>
                  <a:clrFrom>
                    <a:srgbClr val="FFFFFF"/>
                  </a:clrFrom>
                  <a:clrTo>
                    <a:srgbClr val="FFFFFF">
                      <a:alpha val="0"/>
                    </a:srgbClr>
                  </a:clrTo>
                </a:clrChange>
              </a:blip>
              <a:stretch>
                <a:fillRect/>
              </a:stretch>
            </p:blipFill>
            <p:spPr>
              <a:xfrm>
                <a:off x="528286" y="2476500"/>
                <a:ext cx="1656114" cy="1019894"/>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pic>
          <p:sp>
            <p:nvSpPr>
              <p:cNvPr id="56" name="TextBox 22"/>
              <p:cNvSpPr txBox="1">
                <a:spLocks noChangeArrowheads="1"/>
              </p:cNvSpPr>
              <p:nvPr/>
            </p:nvSpPr>
            <p:spPr bwMode="auto">
              <a:xfrm>
                <a:off x="769637" y="2706769"/>
                <a:ext cx="1159121" cy="379314"/>
              </a:xfrm>
              <a:prstGeom prst="rect">
                <a:avLst/>
              </a:prstGeom>
              <a:noFill/>
              <a:ln w="9525">
                <a:noFill/>
                <a:miter lim="800000"/>
                <a:headEnd/>
                <a:tailEnd/>
              </a:ln>
              <a:effectLst>
                <a:outerShdw blurRad="50800" dist="38100" dir="8100000" algn="tr" rotWithShape="0">
                  <a:prstClr val="black">
                    <a:alpha val="40000"/>
                  </a:prstClr>
                </a:outerShdw>
              </a:effectLst>
            </p:spPr>
            <p:txBody>
              <a:bodyPr wrap="none">
                <a:spAutoFit/>
              </a:bodyPr>
              <a:lstStyle/>
              <a:p>
                <a:pPr algn="ctr" fontAlgn="auto">
                  <a:lnSpc>
                    <a:spcPct val="85000"/>
                  </a:lnSpc>
                  <a:spcBef>
                    <a:spcPts val="0"/>
                  </a:spcBef>
                  <a:spcAft>
                    <a:spcPts val="0"/>
                  </a:spcAft>
                  <a:defRPr/>
                </a:pPr>
                <a:r>
                  <a:rPr lang="en-US" sz="2200" dirty="0">
                    <a:solidFill>
                      <a:srgbClr val="336699">
                        <a:lumMod val="50000"/>
                      </a:srgbClr>
                    </a:solidFill>
                    <a:latin typeface="Impact" pitchFamily="34" charset="0"/>
                    <a:cs typeface="Arial" charset="0"/>
                  </a:rPr>
                  <a:t>Ethernet</a:t>
                </a:r>
              </a:p>
            </p:txBody>
          </p:sp>
        </p:grpSp>
      </p:grpSp>
      <p:grpSp>
        <p:nvGrpSpPr>
          <p:cNvPr id="57" name="Group 153"/>
          <p:cNvGrpSpPr>
            <a:grpSpLocks/>
          </p:cNvGrpSpPr>
          <p:nvPr/>
        </p:nvGrpSpPr>
        <p:grpSpPr bwMode="auto">
          <a:xfrm>
            <a:off x="7329488" y="858838"/>
            <a:ext cx="1462087" cy="4259262"/>
            <a:chOff x="7329071" y="859395"/>
            <a:chExt cx="1463040" cy="4258164"/>
          </a:xfrm>
        </p:grpSpPr>
        <p:sp>
          <p:nvSpPr>
            <p:cNvPr id="58" name="TextBox 16"/>
            <p:cNvSpPr txBox="1">
              <a:spLocks noChangeArrowheads="1"/>
            </p:cNvSpPr>
            <p:nvPr/>
          </p:nvSpPr>
          <p:spPr bwMode="auto">
            <a:xfrm>
              <a:off x="7394200" y="4789032"/>
              <a:ext cx="1332781" cy="328527"/>
            </a:xfrm>
            <a:prstGeom prst="rect">
              <a:avLst/>
            </a:prstGeom>
            <a:noFill/>
            <a:ln w="9525">
              <a:noFill/>
              <a:miter lim="800000"/>
              <a:headEnd/>
              <a:tailEnd/>
            </a:ln>
          </p:spPr>
          <p:txBody>
            <a:bodyPr wrap="none">
              <a:spAutoFit/>
            </a:bodyPr>
            <a:lstStyle/>
            <a:p>
              <a:pPr algn="ctr" fontAlgn="auto">
                <a:lnSpc>
                  <a:spcPct val="85000"/>
                </a:lnSpc>
                <a:spcBef>
                  <a:spcPts val="0"/>
                </a:spcBef>
                <a:spcAft>
                  <a:spcPts val="0"/>
                </a:spcAft>
                <a:defRPr/>
              </a:pPr>
              <a:r>
                <a:rPr lang="en-US" b="1" dirty="0">
                  <a:solidFill>
                    <a:prstClr val="black"/>
                  </a:solidFill>
                  <a:latin typeface="Arial Narrow"/>
                  <a:cs typeface="Arial" charset="0"/>
                </a:rPr>
                <a:t>Low Latency</a:t>
              </a:r>
            </a:p>
          </p:txBody>
        </p:sp>
        <p:sp>
          <p:nvSpPr>
            <p:cNvPr id="59" name="Down Arrow 58"/>
            <p:cNvSpPr/>
            <p:nvPr/>
          </p:nvSpPr>
          <p:spPr bwMode="auto">
            <a:xfrm>
              <a:off x="7814868" y="3238500"/>
              <a:ext cx="491446" cy="1438499"/>
            </a:xfrm>
            <a:prstGeom prst="downArrow">
              <a:avLst>
                <a:gd name="adj1" fmla="val 50000"/>
                <a:gd name="adj2" fmla="val 125108"/>
              </a:avLst>
            </a:prstGeom>
            <a:solidFill>
              <a:schemeClr val="accent4"/>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txBody>
            <a:bodyPr/>
            <a:lstStyle/>
            <a:p>
              <a:pPr>
                <a:lnSpc>
                  <a:spcPct val="85000"/>
                </a:lnSpc>
                <a:defRPr/>
              </a:pPr>
              <a:endParaRPr lang="en-US" sz="1600" b="1" dirty="0">
                <a:solidFill>
                  <a:prstClr val="black"/>
                </a:solidFill>
                <a:latin typeface="Arial Narrow"/>
                <a:cs typeface="Arial" charset="0"/>
              </a:endParaRPr>
            </a:p>
          </p:txBody>
        </p:sp>
        <p:grpSp>
          <p:nvGrpSpPr>
            <p:cNvPr id="60" name="Group 141"/>
            <p:cNvGrpSpPr>
              <a:grpSpLocks/>
            </p:cNvGrpSpPr>
            <p:nvPr/>
          </p:nvGrpSpPr>
          <p:grpSpPr bwMode="auto">
            <a:xfrm>
              <a:off x="7329071" y="3073400"/>
              <a:ext cx="1463040" cy="900992"/>
              <a:chOff x="7430671" y="3022600"/>
              <a:chExt cx="1463040" cy="900992"/>
            </a:xfrm>
          </p:grpSpPr>
          <p:pic>
            <p:nvPicPr>
              <p:cNvPr id="65" name="Picture 64" descr="ethernet chip.png"/>
              <p:cNvPicPr>
                <a:picLocks noChangeAspect="1"/>
              </p:cNvPicPr>
              <p:nvPr/>
            </p:nvPicPr>
            <p:blipFill>
              <a:blip r:embed="rId5" cstate="print">
                <a:lum bright="32000" contrast="8000"/>
                <a:grayscl/>
                <a:clrChange>
                  <a:clrFrom>
                    <a:srgbClr val="FFFFFF"/>
                  </a:clrFrom>
                  <a:clrTo>
                    <a:srgbClr val="FFFFFF">
                      <a:alpha val="0"/>
                    </a:srgbClr>
                  </a:clrTo>
                </a:clrChange>
              </a:blip>
              <a:stretch>
                <a:fillRect/>
              </a:stretch>
            </p:blipFill>
            <p:spPr>
              <a:xfrm>
                <a:off x="7430671" y="3022600"/>
                <a:ext cx="1463040" cy="900992"/>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pic>
          <p:sp>
            <p:nvSpPr>
              <p:cNvPr id="66" name="TextBox 22"/>
              <p:cNvSpPr txBox="1">
                <a:spLocks noChangeArrowheads="1"/>
              </p:cNvSpPr>
              <p:nvPr/>
            </p:nvSpPr>
            <p:spPr bwMode="auto">
              <a:xfrm>
                <a:off x="7670539" y="3143205"/>
                <a:ext cx="983304" cy="549134"/>
              </a:xfrm>
              <a:prstGeom prst="rect">
                <a:avLst/>
              </a:prstGeom>
              <a:noFill/>
              <a:ln w="9525">
                <a:noFill/>
                <a:miter lim="800000"/>
                <a:headEnd/>
                <a:tailEnd/>
              </a:ln>
              <a:effectLst>
                <a:outerShdw blurRad="50800" dist="38100" dir="8100000" algn="tr" rotWithShape="0">
                  <a:prstClr val="black">
                    <a:alpha val="40000"/>
                  </a:prstClr>
                </a:outerShdw>
              </a:effectLst>
            </p:spPr>
            <p:txBody>
              <a:bodyPr wrap="none">
                <a:spAutoFit/>
              </a:bodyPr>
              <a:lstStyle/>
              <a:p>
                <a:pPr algn="ctr" fontAlgn="auto">
                  <a:lnSpc>
                    <a:spcPct val="85000"/>
                  </a:lnSpc>
                  <a:spcBef>
                    <a:spcPts val="0"/>
                  </a:spcBef>
                  <a:spcAft>
                    <a:spcPts val="0"/>
                  </a:spcAft>
                  <a:defRPr/>
                </a:pPr>
                <a:r>
                  <a:rPr lang="en-US" dirty="0">
                    <a:solidFill>
                      <a:srgbClr val="336699">
                        <a:lumMod val="50000"/>
                      </a:srgbClr>
                    </a:solidFill>
                    <a:latin typeface="Impact" pitchFamily="34" charset="0"/>
                    <a:cs typeface="Arial" charset="0"/>
                  </a:rPr>
                  <a:t>Ethernet</a:t>
                </a:r>
              </a:p>
              <a:p>
                <a:pPr algn="ctr" fontAlgn="auto">
                  <a:lnSpc>
                    <a:spcPct val="80000"/>
                  </a:lnSpc>
                  <a:spcBef>
                    <a:spcPts val="0"/>
                  </a:spcBef>
                  <a:spcAft>
                    <a:spcPts val="0"/>
                  </a:spcAft>
                  <a:defRPr/>
                </a:pPr>
                <a:r>
                  <a:rPr lang="en-US" b="1" dirty="0">
                    <a:solidFill>
                      <a:srgbClr val="336699">
                        <a:lumMod val="50000"/>
                      </a:srgbClr>
                    </a:solidFill>
                    <a:latin typeface="Arial Narrow"/>
                    <a:cs typeface="Arial" charset="0"/>
                  </a:rPr>
                  <a:t>[iWarp]</a:t>
                </a:r>
              </a:p>
            </p:txBody>
          </p:sp>
        </p:grpSp>
        <p:sp>
          <p:nvSpPr>
            <p:cNvPr id="61" name="TextBox 22"/>
            <p:cNvSpPr txBox="1">
              <a:spLocks noChangeArrowheads="1"/>
            </p:cNvSpPr>
            <p:nvPr/>
          </p:nvSpPr>
          <p:spPr bwMode="auto">
            <a:xfrm>
              <a:off x="7557820" y="859395"/>
              <a:ext cx="1005542" cy="536437"/>
            </a:xfrm>
            <a:prstGeom prst="rect">
              <a:avLst/>
            </a:prstGeom>
            <a:noFill/>
            <a:ln w="9525">
              <a:noFill/>
              <a:miter lim="800000"/>
              <a:headEnd/>
              <a:tailEnd/>
            </a:ln>
          </p:spPr>
          <p:txBody>
            <a:bodyPr wrap="none" anchor="b">
              <a:spAutoFit/>
            </a:bodyPr>
            <a:lstStyle/>
            <a:p>
              <a:pPr algn="ctr" fontAlgn="auto">
                <a:lnSpc>
                  <a:spcPct val="85000"/>
                </a:lnSpc>
                <a:spcBef>
                  <a:spcPts val="0"/>
                </a:spcBef>
                <a:spcAft>
                  <a:spcPts val="0"/>
                </a:spcAft>
                <a:defRPr/>
              </a:pPr>
              <a:r>
                <a:rPr lang="en-US" sz="1700" b="1" dirty="0">
                  <a:solidFill>
                    <a:prstClr val="black"/>
                  </a:solidFill>
                  <a:latin typeface="Arial Narrow"/>
                  <a:cs typeface="Arial" charset="0"/>
                </a:rPr>
                <a:t>InfinBand</a:t>
              </a:r>
              <a:br>
                <a:rPr lang="en-US" sz="1700" b="1" dirty="0">
                  <a:solidFill>
                    <a:prstClr val="black"/>
                  </a:solidFill>
                  <a:latin typeface="Arial Narrow"/>
                  <a:cs typeface="Arial" charset="0"/>
                </a:rPr>
              </a:br>
              <a:r>
                <a:rPr lang="en-US" sz="1700" b="1" dirty="0">
                  <a:solidFill>
                    <a:prstClr val="black"/>
                  </a:solidFill>
                  <a:latin typeface="Arial Narrow"/>
                  <a:cs typeface="Arial" charset="0"/>
                </a:rPr>
                <a:t>HCA</a:t>
              </a:r>
            </a:p>
          </p:txBody>
        </p:sp>
        <p:sp>
          <p:nvSpPr>
            <p:cNvPr id="62" name="Down Arrow 61"/>
            <p:cNvSpPr/>
            <p:nvPr/>
          </p:nvSpPr>
          <p:spPr bwMode="auto">
            <a:xfrm>
              <a:off x="7814868" y="1388682"/>
              <a:ext cx="491446" cy="1837118"/>
            </a:xfrm>
            <a:prstGeom prst="downArrow">
              <a:avLst>
                <a:gd name="adj1" fmla="val 50000"/>
                <a:gd name="adj2" fmla="val 125108"/>
              </a:avLst>
            </a:prstGeom>
            <a:solidFill>
              <a:schemeClr val="accent4"/>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txBody>
            <a:bodyPr/>
            <a:lstStyle/>
            <a:p>
              <a:pPr>
                <a:lnSpc>
                  <a:spcPct val="85000"/>
                </a:lnSpc>
                <a:defRPr/>
              </a:pPr>
              <a:endParaRPr lang="en-US" sz="1600" b="1" dirty="0">
                <a:solidFill>
                  <a:prstClr val="black"/>
                </a:solidFill>
                <a:latin typeface="Arial Narrow"/>
                <a:cs typeface="Arial" charset="0"/>
              </a:endParaRPr>
            </a:p>
          </p:txBody>
        </p:sp>
        <p:pic>
          <p:nvPicPr>
            <p:cNvPr id="63" name="Picture 62" descr="ethernet chip.png"/>
            <p:cNvPicPr>
              <a:picLocks noChangeAspect="1"/>
            </p:cNvPicPr>
            <p:nvPr/>
          </p:nvPicPr>
          <p:blipFill>
            <a:blip r:embed="rId5" cstate="print">
              <a:lum bright="32000" contrast="8000"/>
              <a:grayscl/>
              <a:clrChange>
                <a:clrFrom>
                  <a:srgbClr val="FFFFFF"/>
                </a:clrFrom>
                <a:clrTo>
                  <a:srgbClr val="FFFFFF">
                    <a:alpha val="0"/>
                  </a:srgbClr>
                </a:clrTo>
              </a:clrChange>
            </a:blip>
            <a:stretch>
              <a:fillRect/>
            </a:stretch>
          </p:blipFill>
          <p:spPr>
            <a:xfrm>
              <a:off x="7329071" y="1549400"/>
              <a:ext cx="1463040" cy="900992"/>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25400" h="25400"/>
            </a:sp3d>
          </p:spPr>
        </p:pic>
        <p:sp>
          <p:nvSpPr>
            <p:cNvPr id="64" name="TextBox 22"/>
            <p:cNvSpPr txBox="1">
              <a:spLocks noChangeArrowheads="1"/>
            </p:cNvSpPr>
            <p:nvPr/>
          </p:nvSpPr>
          <p:spPr bwMode="auto">
            <a:xfrm>
              <a:off x="7338602" y="1740230"/>
              <a:ext cx="1443978" cy="326941"/>
            </a:xfrm>
            <a:prstGeom prst="rect">
              <a:avLst/>
            </a:prstGeom>
            <a:noFill/>
            <a:ln w="9525">
              <a:noFill/>
              <a:miter lim="800000"/>
              <a:headEnd/>
              <a:tailEnd/>
            </a:ln>
            <a:effectLst>
              <a:outerShdw blurRad="50800" dist="38100" dir="8100000" algn="tr" rotWithShape="0">
                <a:prstClr val="black">
                  <a:alpha val="40000"/>
                </a:prstClr>
              </a:outerShdw>
            </a:effectLst>
          </p:spPr>
          <p:txBody>
            <a:bodyPr>
              <a:spAutoFit/>
            </a:bodyPr>
            <a:lstStyle/>
            <a:p>
              <a:pPr algn="ctr" fontAlgn="auto">
                <a:lnSpc>
                  <a:spcPct val="85000"/>
                </a:lnSpc>
                <a:spcBef>
                  <a:spcPts val="0"/>
                </a:spcBef>
                <a:spcAft>
                  <a:spcPts val="0"/>
                </a:spcAft>
                <a:defRPr/>
              </a:pPr>
              <a:r>
                <a:rPr lang="en-US" dirty="0">
                  <a:solidFill>
                    <a:srgbClr val="336699">
                      <a:lumMod val="50000"/>
                    </a:srgbClr>
                  </a:solidFill>
                  <a:latin typeface="Impact" pitchFamily="34" charset="0"/>
                  <a:cs typeface="Arial" charset="0"/>
                </a:rPr>
                <a:t>InfiniBand</a:t>
              </a:r>
              <a:endParaRPr lang="en-US" dirty="0">
                <a:solidFill>
                  <a:srgbClr val="336699">
                    <a:lumMod val="50000"/>
                  </a:srgbClr>
                </a:solidFill>
                <a:latin typeface="Arial Narrow"/>
                <a:cs typeface="Arial" charset="0"/>
              </a:endParaRPr>
            </a:p>
          </p:txBody>
        </p:sp>
      </p:grpSp>
      <p:sp>
        <p:nvSpPr>
          <p:cNvPr id="67" name="TextBox 66"/>
          <p:cNvSpPr txBox="1"/>
          <p:nvPr/>
        </p:nvSpPr>
        <p:spPr>
          <a:xfrm>
            <a:off x="6421967" y="6151056"/>
            <a:ext cx="2272242" cy="400110"/>
          </a:xfrm>
          <a:prstGeom prst="rect">
            <a:avLst/>
          </a:prstGeom>
          <a:noFill/>
        </p:spPr>
        <p:txBody>
          <a:bodyPr wrap="square" rtlCol="0">
            <a:spAutoFit/>
          </a:bodyPr>
          <a:lstStyle/>
          <a:p>
            <a:r>
              <a:rPr lang="en-US" sz="1000" dirty="0" smtClean="0"/>
              <a:t>Used with Permission from Pat </a:t>
            </a:r>
            <a:r>
              <a:rPr lang="en-US" sz="1000" dirty="0" err="1" smtClean="0"/>
              <a:t>Thaler</a:t>
            </a:r>
            <a:r>
              <a:rPr lang="en-US" sz="1000" dirty="0" smtClean="0"/>
              <a:t>, Broadcom.</a:t>
            </a:r>
            <a:endParaRPr lang="en-US" sz="1000" dirty="0"/>
          </a:p>
        </p:txBody>
      </p:sp>
    </p:spTree>
    <p:extLst>
      <p:ext uri="{BB962C8B-B14F-4D97-AF65-F5344CB8AC3E}">
        <p14:creationId xmlns:p14="http://schemas.microsoft.com/office/powerpoint/2010/main" val="28953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3"/>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Today’s Environment</a:t>
            </a:r>
          </a:p>
        </p:txBody>
      </p:sp>
      <p:sp>
        <p:nvSpPr>
          <p:cNvPr id="6147" name="Rectangle 3"/>
          <p:cNvSpPr>
            <a:spLocks noGrp="1" noChangeArrowheads="1"/>
          </p:cNvSpPr>
          <p:nvPr>
            <p:ph type="body" sz="half" idx="4294967295"/>
          </p:nvPr>
        </p:nvSpPr>
        <p:spPr>
          <a:xfrm>
            <a:off x="4953000" y="1148454"/>
            <a:ext cx="3924300" cy="5029200"/>
          </a:xfrm>
          <a:prstGeom prst="rect">
            <a:avLst/>
          </a:prstGeom>
        </p:spPr>
        <p:txBody>
          <a:bodyPr>
            <a:normAutofit/>
          </a:bodyPr>
          <a:lstStyle/>
          <a:p>
            <a:r>
              <a:rPr lang="en-US" sz="2200" dirty="0" smtClean="0"/>
              <a:t>Separate networks for each traffic type</a:t>
            </a:r>
          </a:p>
          <a:p>
            <a:pPr lvl="1"/>
            <a:r>
              <a:rPr lang="en-US" sz="2200" dirty="0" smtClean="0"/>
              <a:t>LAN, SAN, IPC</a:t>
            </a:r>
          </a:p>
          <a:p>
            <a:r>
              <a:rPr lang="en-US" sz="2200" dirty="0" smtClean="0"/>
              <a:t>Unique infrastructure</a:t>
            </a:r>
          </a:p>
          <a:p>
            <a:pPr lvl="1"/>
            <a:r>
              <a:rPr lang="en-US" sz="2200" dirty="0" smtClean="0"/>
              <a:t>Server adapters</a:t>
            </a:r>
          </a:p>
          <a:p>
            <a:pPr lvl="1"/>
            <a:r>
              <a:rPr lang="en-US" sz="2200" dirty="0" smtClean="0"/>
              <a:t>Fabric switches</a:t>
            </a:r>
          </a:p>
          <a:p>
            <a:pPr lvl="1"/>
            <a:r>
              <a:rPr lang="en-US" sz="2200" dirty="0" smtClean="0"/>
              <a:t>Cables</a:t>
            </a:r>
          </a:p>
          <a:p>
            <a:r>
              <a:rPr lang="en-US" sz="2200" dirty="0" smtClean="0"/>
              <a:t>Separate management schemes</a:t>
            </a:r>
          </a:p>
          <a:p>
            <a:r>
              <a:rPr lang="en-US" sz="2200" dirty="0" smtClean="0"/>
              <a:t>Inherently costly and complicated</a:t>
            </a:r>
          </a:p>
        </p:txBody>
      </p:sp>
      <p:sp>
        <p:nvSpPr>
          <p:cNvPr id="40" name="Line 1"/>
          <p:cNvSpPr>
            <a:spLocks noChangeShapeType="1"/>
          </p:cNvSpPr>
          <p:nvPr/>
        </p:nvSpPr>
        <p:spPr bwMode="auto">
          <a:xfrm>
            <a:off x="792585" y="4823913"/>
            <a:ext cx="1967880" cy="200918"/>
          </a:xfrm>
          <a:prstGeom prst="line">
            <a:avLst/>
          </a:prstGeom>
          <a:noFill/>
          <a:ln w="76200">
            <a:solidFill>
              <a:srgbClr val="663200"/>
            </a:solidFill>
            <a:round/>
            <a:headEnd/>
            <a:tailEnd/>
          </a:ln>
        </p:spPr>
        <p:txBody>
          <a:bodyPr lIns="64288" tIns="32145" rIns="64288" bIns="32145"/>
          <a:lstStyle/>
          <a:p>
            <a:endParaRPr lang="en-US"/>
          </a:p>
        </p:txBody>
      </p:sp>
      <p:sp>
        <p:nvSpPr>
          <p:cNvPr id="41" name="Line 2"/>
          <p:cNvSpPr>
            <a:spLocks noChangeShapeType="1"/>
          </p:cNvSpPr>
          <p:nvPr/>
        </p:nvSpPr>
        <p:spPr bwMode="auto">
          <a:xfrm>
            <a:off x="696592" y="2347042"/>
            <a:ext cx="1992437" cy="2505893"/>
          </a:xfrm>
          <a:prstGeom prst="line">
            <a:avLst/>
          </a:prstGeom>
          <a:noFill/>
          <a:ln w="76200">
            <a:solidFill>
              <a:srgbClr val="663200"/>
            </a:solidFill>
            <a:round/>
            <a:headEnd/>
            <a:tailEnd/>
          </a:ln>
        </p:spPr>
        <p:txBody>
          <a:bodyPr lIns="64288" tIns="32145" rIns="64288" bIns="32145"/>
          <a:lstStyle/>
          <a:p>
            <a:endParaRPr lang="en-US"/>
          </a:p>
        </p:txBody>
      </p:sp>
      <p:sp>
        <p:nvSpPr>
          <p:cNvPr id="42" name="Line 3"/>
          <p:cNvSpPr>
            <a:spLocks noChangeShapeType="1"/>
          </p:cNvSpPr>
          <p:nvPr/>
        </p:nvSpPr>
        <p:spPr bwMode="auto">
          <a:xfrm rot="10800000">
            <a:off x="2607545" y="4942232"/>
            <a:ext cx="2653233" cy="491133"/>
          </a:xfrm>
          <a:prstGeom prst="line">
            <a:avLst/>
          </a:prstGeom>
          <a:noFill/>
          <a:ln w="76200">
            <a:solidFill>
              <a:srgbClr val="663200"/>
            </a:solidFill>
            <a:round/>
            <a:headEnd/>
            <a:tailEnd/>
          </a:ln>
        </p:spPr>
        <p:txBody>
          <a:bodyPr lIns="64288" tIns="32145" rIns="64288" bIns="32145"/>
          <a:lstStyle/>
          <a:p>
            <a:endParaRPr lang="en-US"/>
          </a:p>
        </p:txBody>
      </p:sp>
      <p:sp>
        <p:nvSpPr>
          <p:cNvPr id="43" name="Line 4"/>
          <p:cNvSpPr>
            <a:spLocks noChangeShapeType="1"/>
          </p:cNvSpPr>
          <p:nvPr/>
        </p:nvSpPr>
        <p:spPr bwMode="auto">
          <a:xfrm>
            <a:off x="891928" y="2422944"/>
            <a:ext cx="1822772" cy="1150813"/>
          </a:xfrm>
          <a:prstGeom prst="line">
            <a:avLst/>
          </a:prstGeom>
          <a:noFill/>
          <a:ln w="76200">
            <a:solidFill>
              <a:srgbClr val="FF000A"/>
            </a:solidFill>
            <a:round/>
            <a:headEnd/>
            <a:tailEnd/>
          </a:ln>
        </p:spPr>
        <p:txBody>
          <a:bodyPr lIns="64288" tIns="32145" rIns="64288" bIns="32145"/>
          <a:lstStyle/>
          <a:p>
            <a:endParaRPr lang="en-US"/>
          </a:p>
        </p:txBody>
      </p:sp>
      <p:sp>
        <p:nvSpPr>
          <p:cNvPr id="44" name="Line 5"/>
          <p:cNvSpPr>
            <a:spLocks noChangeShapeType="1"/>
          </p:cNvSpPr>
          <p:nvPr/>
        </p:nvSpPr>
        <p:spPr bwMode="auto">
          <a:xfrm rot="10800000">
            <a:off x="2965847" y="3587151"/>
            <a:ext cx="1742406" cy="45719"/>
          </a:xfrm>
          <a:prstGeom prst="line">
            <a:avLst/>
          </a:prstGeom>
          <a:noFill/>
          <a:ln w="76200">
            <a:solidFill>
              <a:srgbClr val="FF000A"/>
            </a:solidFill>
            <a:round/>
            <a:headEnd/>
            <a:tailEnd/>
          </a:ln>
        </p:spPr>
        <p:txBody>
          <a:bodyPr lIns="64288" tIns="32145" rIns="64288" bIns="32145"/>
          <a:lstStyle/>
          <a:p>
            <a:endParaRPr lang="en-US"/>
          </a:p>
        </p:txBody>
      </p:sp>
      <p:sp>
        <p:nvSpPr>
          <p:cNvPr id="45" name="Line 6"/>
          <p:cNvSpPr>
            <a:spLocks noChangeShapeType="1"/>
          </p:cNvSpPr>
          <p:nvPr/>
        </p:nvSpPr>
        <p:spPr bwMode="auto">
          <a:xfrm rot="10800000" flipH="1">
            <a:off x="855093" y="3663053"/>
            <a:ext cx="1948904" cy="1071563"/>
          </a:xfrm>
          <a:prstGeom prst="line">
            <a:avLst/>
          </a:prstGeom>
          <a:noFill/>
          <a:ln w="76200">
            <a:solidFill>
              <a:srgbClr val="FF000A"/>
            </a:solidFill>
            <a:round/>
            <a:headEnd/>
            <a:tailEnd/>
          </a:ln>
        </p:spPr>
        <p:txBody>
          <a:bodyPr lIns="64288" tIns="32145" rIns="64288" bIns="32145"/>
          <a:lstStyle/>
          <a:p>
            <a:endParaRPr lang="en-US"/>
          </a:p>
        </p:txBody>
      </p:sp>
      <p:sp>
        <p:nvSpPr>
          <p:cNvPr id="46" name="Line 7"/>
          <p:cNvSpPr>
            <a:spLocks noChangeShapeType="1"/>
          </p:cNvSpPr>
          <p:nvPr/>
        </p:nvSpPr>
        <p:spPr bwMode="auto">
          <a:xfrm rot="10800000" flipH="1">
            <a:off x="802631" y="1977575"/>
            <a:ext cx="1977926" cy="356072"/>
          </a:xfrm>
          <a:prstGeom prst="line">
            <a:avLst/>
          </a:prstGeom>
          <a:noFill/>
          <a:ln w="76200">
            <a:solidFill>
              <a:srgbClr val="2D860D"/>
            </a:solidFill>
            <a:round/>
            <a:headEnd/>
            <a:tailEnd/>
          </a:ln>
        </p:spPr>
        <p:txBody>
          <a:bodyPr lIns="64288" tIns="32145" rIns="64288" bIns="32145"/>
          <a:lstStyle/>
          <a:p>
            <a:endParaRPr lang="en-US"/>
          </a:p>
        </p:txBody>
      </p:sp>
      <p:sp>
        <p:nvSpPr>
          <p:cNvPr id="47" name="Line 8"/>
          <p:cNvSpPr>
            <a:spLocks noChangeShapeType="1"/>
          </p:cNvSpPr>
          <p:nvPr/>
        </p:nvSpPr>
        <p:spPr bwMode="auto">
          <a:xfrm flipH="1">
            <a:off x="2886596" y="1894975"/>
            <a:ext cx="1707357" cy="82600"/>
          </a:xfrm>
          <a:prstGeom prst="line">
            <a:avLst/>
          </a:prstGeom>
          <a:noFill/>
          <a:ln w="76200">
            <a:solidFill>
              <a:srgbClr val="2D860D"/>
            </a:solidFill>
            <a:round/>
            <a:headEnd/>
            <a:tailEnd/>
          </a:ln>
        </p:spPr>
        <p:txBody>
          <a:bodyPr lIns="64288" tIns="32145" rIns="64288" bIns="32145"/>
          <a:lstStyle/>
          <a:p>
            <a:endParaRPr lang="en-US"/>
          </a:p>
        </p:txBody>
      </p:sp>
      <p:sp>
        <p:nvSpPr>
          <p:cNvPr id="48" name="Line 9"/>
          <p:cNvSpPr>
            <a:spLocks noChangeShapeType="1"/>
          </p:cNvSpPr>
          <p:nvPr/>
        </p:nvSpPr>
        <p:spPr bwMode="auto">
          <a:xfrm rot="10800000" flipH="1">
            <a:off x="907555" y="2083615"/>
            <a:ext cx="1741289" cy="2637606"/>
          </a:xfrm>
          <a:prstGeom prst="line">
            <a:avLst/>
          </a:prstGeom>
          <a:noFill/>
          <a:ln w="76200">
            <a:solidFill>
              <a:srgbClr val="2D860D"/>
            </a:solidFill>
            <a:round/>
            <a:headEnd/>
            <a:tailEnd/>
          </a:ln>
        </p:spPr>
        <p:txBody>
          <a:bodyPr lIns="64288" tIns="32145" rIns="64288" bIns="32145"/>
          <a:lstStyle/>
          <a:p>
            <a:endParaRPr lang="en-US"/>
          </a:p>
        </p:txBody>
      </p:sp>
      <p:pic>
        <p:nvPicPr>
          <p:cNvPr id="49" name="Picture 10"/>
          <p:cNvPicPr>
            <a:picLocks noChangeAspect="1" noChangeArrowheads="1"/>
          </p:cNvPicPr>
          <p:nvPr/>
        </p:nvPicPr>
        <p:blipFill>
          <a:blip r:embed="rId3" cstate="print"/>
          <a:srcRect/>
          <a:stretch>
            <a:fillRect/>
          </a:stretch>
        </p:blipFill>
        <p:spPr bwMode="auto">
          <a:xfrm>
            <a:off x="3666530" y="1162742"/>
            <a:ext cx="1464469" cy="1544836"/>
          </a:xfrm>
          <a:prstGeom prst="rect">
            <a:avLst/>
          </a:prstGeom>
          <a:noFill/>
          <a:ln w="12700">
            <a:noFill/>
            <a:miter lim="800000"/>
            <a:headEnd/>
            <a:tailEnd/>
          </a:ln>
          <a:effectLst>
            <a:outerShdw dist="76199" dir="2700000" algn="ctr" rotWithShape="0">
              <a:srgbClr val="808080">
                <a:alpha val="75000"/>
              </a:srgbClr>
            </a:outerShdw>
          </a:effectLst>
        </p:spPr>
      </p:pic>
      <p:pic>
        <p:nvPicPr>
          <p:cNvPr id="50" name="Picture 11"/>
          <p:cNvPicPr>
            <a:picLocks noChangeAspect="1" noChangeArrowheads="1"/>
          </p:cNvPicPr>
          <p:nvPr/>
        </p:nvPicPr>
        <p:blipFill>
          <a:blip r:embed="rId4" cstate="print"/>
          <a:srcRect/>
          <a:stretch>
            <a:fillRect/>
          </a:stretch>
        </p:blipFill>
        <p:spPr bwMode="auto">
          <a:xfrm>
            <a:off x="3657600" y="4922140"/>
            <a:ext cx="1482328" cy="830461"/>
          </a:xfrm>
          <a:prstGeom prst="rect">
            <a:avLst/>
          </a:prstGeom>
          <a:noFill/>
          <a:ln w="12700">
            <a:noFill/>
            <a:miter lim="800000"/>
            <a:headEnd/>
            <a:tailEnd/>
          </a:ln>
          <a:effectLst>
            <a:outerShdw dist="76199" dir="2700000" algn="ctr" rotWithShape="0">
              <a:srgbClr val="808080">
                <a:alpha val="75000"/>
              </a:srgbClr>
            </a:outerShdw>
          </a:effectLst>
        </p:spPr>
      </p:pic>
      <p:pic>
        <p:nvPicPr>
          <p:cNvPr id="51" name="Picture 12"/>
          <p:cNvPicPr>
            <a:picLocks noChangeAspect="1" noChangeArrowheads="1"/>
          </p:cNvPicPr>
          <p:nvPr/>
        </p:nvPicPr>
        <p:blipFill>
          <a:blip r:embed="rId5" cstate="print"/>
          <a:srcRect/>
          <a:stretch>
            <a:fillRect/>
          </a:stretch>
        </p:blipFill>
        <p:spPr bwMode="auto">
          <a:xfrm>
            <a:off x="3801593" y="3055835"/>
            <a:ext cx="1169789" cy="1187648"/>
          </a:xfrm>
          <a:prstGeom prst="rect">
            <a:avLst/>
          </a:prstGeom>
          <a:noFill/>
          <a:ln w="12700">
            <a:noFill/>
            <a:miter lim="800000"/>
            <a:headEnd/>
            <a:tailEnd/>
          </a:ln>
          <a:effectLst>
            <a:outerShdw dist="76199" dir="2700000" algn="ctr" rotWithShape="0">
              <a:srgbClr val="808080">
                <a:alpha val="75000"/>
              </a:srgbClr>
            </a:outerShdw>
          </a:effectLst>
        </p:spPr>
      </p:pic>
      <p:pic>
        <p:nvPicPr>
          <p:cNvPr id="52" name="Picture 13"/>
          <p:cNvPicPr>
            <a:picLocks noChangeAspect="1" noChangeArrowheads="1"/>
          </p:cNvPicPr>
          <p:nvPr/>
        </p:nvPicPr>
        <p:blipFill>
          <a:blip r:embed="rId6" cstate="print"/>
          <a:srcRect/>
          <a:stretch>
            <a:fillRect/>
          </a:stretch>
        </p:blipFill>
        <p:spPr bwMode="auto">
          <a:xfrm>
            <a:off x="1143000" y="1091305"/>
            <a:ext cx="2579563" cy="1794867"/>
          </a:xfrm>
          <a:prstGeom prst="rect">
            <a:avLst/>
          </a:prstGeom>
          <a:noFill/>
          <a:ln w="12700">
            <a:noFill/>
            <a:miter lim="800000"/>
            <a:headEnd/>
            <a:tailEnd/>
          </a:ln>
        </p:spPr>
      </p:pic>
      <p:pic>
        <p:nvPicPr>
          <p:cNvPr id="53" name="Picture 18"/>
          <p:cNvPicPr>
            <a:picLocks noChangeAspect="1" noChangeArrowheads="1"/>
          </p:cNvPicPr>
          <p:nvPr/>
        </p:nvPicPr>
        <p:blipFill>
          <a:blip r:embed="rId7" cstate="print"/>
          <a:srcRect/>
          <a:stretch>
            <a:fillRect/>
          </a:stretch>
        </p:blipFill>
        <p:spPr bwMode="auto">
          <a:xfrm>
            <a:off x="508992" y="1716381"/>
            <a:ext cx="634008" cy="1205508"/>
          </a:xfrm>
          <a:prstGeom prst="rect">
            <a:avLst/>
          </a:prstGeom>
          <a:noFill/>
          <a:ln w="12700">
            <a:noFill/>
            <a:miter lim="800000"/>
            <a:headEnd/>
            <a:tailEnd/>
          </a:ln>
          <a:effectLst>
            <a:outerShdw dist="76199" dir="2700000" algn="ctr" rotWithShape="0">
              <a:srgbClr val="808080">
                <a:alpha val="75000"/>
              </a:srgbClr>
            </a:outerShdw>
          </a:effectLst>
        </p:spPr>
      </p:pic>
      <p:pic>
        <p:nvPicPr>
          <p:cNvPr id="54" name="Picture 19"/>
          <p:cNvPicPr>
            <a:picLocks noChangeAspect="1" noChangeArrowheads="1"/>
          </p:cNvPicPr>
          <p:nvPr/>
        </p:nvPicPr>
        <p:blipFill>
          <a:blip r:embed="rId7" cstate="print"/>
          <a:srcRect/>
          <a:stretch>
            <a:fillRect/>
          </a:stretch>
        </p:blipFill>
        <p:spPr bwMode="auto">
          <a:xfrm>
            <a:off x="508992" y="4136327"/>
            <a:ext cx="634008" cy="1205508"/>
          </a:xfrm>
          <a:prstGeom prst="rect">
            <a:avLst/>
          </a:prstGeom>
          <a:noFill/>
          <a:ln w="12700">
            <a:noFill/>
            <a:miter lim="800000"/>
            <a:headEnd/>
            <a:tailEnd/>
          </a:ln>
          <a:effectLst>
            <a:outerShdw dist="76199" dir="2700000" algn="ctr" rotWithShape="0">
              <a:srgbClr val="808080">
                <a:alpha val="75000"/>
              </a:srgbClr>
            </a:outerShdw>
          </a:effectLst>
        </p:spPr>
      </p:pic>
      <p:pic>
        <p:nvPicPr>
          <p:cNvPr id="55" name="Picture 20"/>
          <p:cNvPicPr>
            <a:picLocks noChangeAspect="1" noChangeArrowheads="1"/>
          </p:cNvPicPr>
          <p:nvPr/>
        </p:nvPicPr>
        <p:blipFill>
          <a:blip r:embed="rId8" cstate="print"/>
          <a:srcRect/>
          <a:stretch>
            <a:fillRect/>
          </a:stretch>
        </p:blipFill>
        <p:spPr bwMode="auto">
          <a:xfrm>
            <a:off x="1428153" y="2645070"/>
            <a:ext cx="2514824" cy="1750219"/>
          </a:xfrm>
          <a:prstGeom prst="rect">
            <a:avLst/>
          </a:prstGeom>
          <a:noFill/>
          <a:ln w="12700">
            <a:noFill/>
            <a:miter lim="800000"/>
            <a:headEnd/>
            <a:tailEnd/>
          </a:ln>
        </p:spPr>
      </p:pic>
      <p:sp>
        <p:nvSpPr>
          <p:cNvPr id="56" name="Rectangle 22"/>
          <p:cNvSpPr>
            <a:spLocks/>
          </p:cNvSpPr>
          <p:nvPr/>
        </p:nvSpPr>
        <p:spPr bwMode="auto">
          <a:xfrm>
            <a:off x="2347911" y="1832469"/>
            <a:ext cx="379587" cy="184666"/>
          </a:xfrm>
          <a:prstGeom prst="rect">
            <a:avLst/>
          </a:prstGeom>
          <a:noFill/>
          <a:ln w="12700">
            <a:noFill/>
            <a:miter lim="800000"/>
            <a:headEnd/>
            <a:tailEnd/>
          </a:ln>
        </p:spPr>
        <p:txBody>
          <a:bodyPr wrap="none" lIns="0" tIns="0" rIns="40636" bIns="0">
            <a:spAutoFit/>
          </a:bodyPr>
          <a:lstStyle/>
          <a:p>
            <a:pPr marL="40180"/>
            <a:r>
              <a:rPr lang="en-US" dirty="0">
                <a:solidFill>
                  <a:schemeClr val="tx1"/>
                </a:solidFill>
                <a:latin typeface="Myriad Pro Bold" charset="0"/>
                <a:sym typeface="Myriad Pro Bold" charset="0"/>
              </a:rPr>
              <a:t>LAN</a:t>
            </a:r>
          </a:p>
        </p:txBody>
      </p:sp>
      <p:sp>
        <p:nvSpPr>
          <p:cNvPr id="57" name="Rectangle 23"/>
          <p:cNvSpPr>
            <a:spLocks/>
          </p:cNvSpPr>
          <p:nvPr/>
        </p:nvSpPr>
        <p:spPr bwMode="auto">
          <a:xfrm>
            <a:off x="2347913" y="3377305"/>
            <a:ext cx="397221" cy="184666"/>
          </a:xfrm>
          <a:prstGeom prst="rect">
            <a:avLst/>
          </a:prstGeom>
          <a:noFill/>
          <a:ln w="12700">
            <a:noFill/>
            <a:miter lim="800000"/>
            <a:headEnd/>
            <a:tailEnd/>
          </a:ln>
        </p:spPr>
        <p:txBody>
          <a:bodyPr wrap="none" lIns="0" tIns="0" rIns="40636" bIns="0">
            <a:spAutoFit/>
          </a:bodyPr>
          <a:lstStyle/>
          <a:p>
            <a:pPr marL="40180"/>
            <a:r>
              <a:rPr lang="en-US" dirty="0">
                <a:solidFill>
                  <a:schemeClr val="tx1"/>
                </a:solidFill>
                <a:latin typeface="Myriad Pro Bold" charset="0"/>
                <a:sym typeface="Myriad Pro Bold" charset="0"/>
              </a:rPr>
              <a:t>SAN</a:t>
            </a:r>
          </a:p>
        </p:txBody>
      </p:sp>
      <p:pic>
        <p:nvPicPr>
          <p:cNvPr id="61" name="Picture 21"/>
          <p:cNvPicPr>
            <a:picLocks noChangeAspect="1" noChangeArrowheads="1"/>
          </p:cNvPicPr>
          <p:nvPr/>
        </p:nvPicPr>
        <p:blipFill>
          <a:blip r:embed="rId9" cstate="print"/>
          <a:srcRect/>
          <a:stretch>
            <a:fillRect/>
          </a:stretch>
        </p:blipFill>
        <p:spPr bwMode="auto">
          <a:xfrm>
            <a:off x="1394222" y="4127397"/>
            <a:ext cx="2553891" cy="1768078"/>
          </a:xfrm>
          <a:prstGeom prst="rect">
            <a:avLst/>
          </a:prstGeom>
          <a:noFill/>
          <a:ln w="12700">
            <a:noFill/>
            <a:miter lim="800000"/>
            <a:headEnd/>
            <a:tailEnd/>
          </a:ln>
        </p:spPr>
      </p:pic>
      <p:sp>
        <p:nvSpPr>
          <p:cNvPr id="58" name="Rectangle 24"/>
          <p:cNvSpPr>
            <a:spLocks/>
          </p:cNvSpPr>
          <p:nvPr/>
        </p:nvSpPr>
        <p:spPr bwMode="auto">
          <a:xfrm>
            <a:off x="2338983" y="4868562"/>
            <a:ext cx="337909" cy="184666"/>
          </a:xfrm>
          <a:prstGeom prst="rect">
            <a:avLst/>
          </a:prstGeom>
          <a:noFill/>
          <a:ln w="12700">
            <a:noFill/>
            <a:miter lim="800000"/>
            <a:headEnd/>
            <a:tailEnd/>
          </a:ln>
        </p:spPr>
        <p:txBody>
          <a:bodyPr wrap="none" lIns="0" tIns="0" rIns="40636" bIns="0">
            <a:spAutoFit/>
          </a:bodyPr>
          <a:lstStyle/>
          <a:p>
            <a:pPr marL="40180"/>
            <a:r>
              <a:rPr lang="en-US" dirty="0">
                <a:solidFill>
                  <a:schemeClr val="tx1"/>
                </a:solidFill>
                <a:latin typeface="Myriad Pro Bold" charset="0"/>
                <a:sym typeface="Myriad Pro Bold" charset="0"/>
              </a:rPr>
              <a:t>IPC</a:t>
            </a:r>
          </a:p>
        </p:txBody>
      </p:sp>
    </p:spTree>
    <p:extLst>
      <p:ext uri="{BB962C8B-B14F-4D97-AF65-F5344CB8AC3E}">
        <p14:creationId xmlns:p14="http://schemas.microsoft.com/office/powerpoint/2010/main" val="41730687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7"/>
          <p:cNvSpPr>
            <a:spLocks noGrp="1" noChangeArrowheads="1"/>
          </p:cNvSpPr>
          <p:nvPr>
            <p:ph type="title"/>
          </p:nvPr>
        </p:nvSpPr>
        <p:spPr>
          <a:xfrm>
            <a:off x="457200" y="533400"/>
            <a:ext cx="6629400" cy="762000"/>
          </a:xfrm>
        </p:spPr>
        <p:txBody>
          <a:bodyPr>
            <a:normAutofit fontScale="90000"/>
          </a:bodyPr>
          <a:lstStyle/>
          <a:p>
            <a:r>
              <a:rPr lang="en-US" dirty="0" smtClean="0"/>
              <a:t>What is Data Center Bridging?</a:t>
            </a:r>
          </a:p>
        </p:txBody>
      </p:sp>
      <p:sp>
        <p:nvSpPr>
          <p:cNvPr id="8194" name="Rectangle 98"/>
          <p:cNvSpPr>
            <a:spLocks noGrp="1" noChangeArrowheads="1"/>
          </p:cNvSpPr>
          <p:nvPr>
            <p:ph type="body" idx="1"/>
          </p:nvPr>
        </p:nvSpPr>
        <p:spPr>
          <a:xfrm>
            <a:off x="457200" y="1744662"/>
            <a:ext cx="8229600" cy="4732338"/>
          </a:xfrm>
        </p:spPr>
        <p:txBody>
          <a:bodyPr>
            <a:normAutofit fontScale="92500"/>
          </a:bodyPr>
          <a:lstStyle/>
          <a:p>
            <a:r>
              <a:rPr lang="en-US" sz="2400" dirty="0" smtClean="0"/>
              <a:t>Terminology</a:t>
            </a:r>
          </a:p>
          <a:p>
            <a:pPr lvl="1"/>
            <a:r>
              <a:rPr lang="en-US" dirty="0" smtClean="0"/>
              <a:t>Enhanced Ethernet</a:t>
            </a:r>
          </a:p>
          <a:p>
            <a:pPr lvl="1"/>
            <a:r>
              <a:rPr lang="en-US" dirty="0" smtClean="0"/>
              <a:t>Datacenter Ethernet</a:t>
            </a:r>
          </a:p>
          <a:p>
            <a:pPr lvl="1"/>
            <a:r>
              <a:rPr lang="en-US" dirty="0" smtClean="0"/>
              <a:t>Converged Enhanced Ethernet</a:t>
            </a:r>
          </a:p>
          <a:p>
            <a:r>
              <a:rPr lang="en-US" sz="2400" dirty="0" smtClean="0"/>
              <a:t>Lossless vs. </a:t>
            </a:r>
            <a:r>
              <a:rPr lang="en-US" sz="2400" dirty="0" err="1" smtClean="0"/>
              <a:t>lossy</a:t>
            </a:r>
            <a:endParaRPr lang="en-US" sz="2400" dirty="0" smtClean="0"/>
          </a:p>
          <a:p>
            <a:pPr lvl="1"/>
            <a:r>
              <a:rPr lang="en-US" dirty="0" smtClean="0"/>
              <a:t>Ethernet = </a:t>
            </a:r>
            <a:r>
              <a:rPr lang="en-US" dirty="0" err="1" smtClean="0"/>
              <a:t>Lossy</a:t>
            </a:r>
            <a:r>
              <a:rPr lang="en-US" dirty="0" smtClean="0"/>
              <a:t> (expected to “drop” packets when busy)</a:t>
            </a:r>
          </a:p>
          <a:p>
            <a:pPr lvl="1"/>
            <a:r>
              <a:rPr lang="en-US" dirty="0" smtClean="0"/>
              <a:t>Fibre Channel = Lossless (expected to </a:t>
            </a:r>
            <a:r>
              <a:rPr lang="en-US" dirty="0" smtClean="0">
                <a:sym typeface="Myriad Pro Bold It"/>
              </a:rPr>
              <a:t>not</a:t>
            </a:r>
            <a:r>
              <a:rPr lang="en-US" dirty="0" smtClean="0"/>
              <a:t> lose information)</a:t>
            </a:r>
          </a:p>
          <a:p>
            <a:pPr lvl="1"/>
            <a:r>
              <a:rPr lang="en-US" dirty="0" smtClean="0"/>
              <a:t>SCSI does not recover quickly from lost packets</a:t>
            </a:r>
          </a:p>
          <a:p>
            <a:r>
              <a:rPr lang="en-US" sz="2400" dirty="0" smtClean="0"/>
              <a:t>Enhanced Ethernet is lossless</a:t>
            </a:r>
          </a:p>
          <a:p>
            <a:pPr lvl="1"/>
            <a:r>
              <a:rPr lang="en-US" dirty="0" smtClean="0"/>
              <a:t>New features have been added to prevent dropped packets</a:t>
            </a:r>
          </a:p>
          <a:p>
            <a:pPr lvl="1"/>
            <a:r>
              <a:rPr lang="en-US" dirty="0" smtClean="0"/>
              <a:t>Better suited for transporting SCSI traffic</a:t>
            </a:r>
          </a:p>
        </p:txBody>
      </p:sp>
    </p:spTree>
    <p:extLst>
      <p:ext uri="{BB962C8B-B14F-4D97-AF65-F5344CB8AC3E}">
        <p14:creationId xmlns:p14="http://schemas.microsoft.com/office/powerpoint/2010/main" val="3474480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Scale>
                                      <p:cBhvr>
                                        <p:cTn id="7" dur="1000" decel="50000" fill="hold">
                                          <p:stCondLst>
                                            <p:cond delay="0"/>
                                          </p:stCondLst>
                                        </p:cTn>
                                        <p:tgtEl>
                                          <p:spTgt spid="819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xEl>
                                              <p:pRg st="0" end="0"/>
                                            </p:txEl>
                                          </p:spTgt>
                                        </p:tgtEl>
                                        <p:attrNameLst>
                                          <p:attrName>ppt_x</p:attrName>
                                          <p:attrName>ppt_y</p:attrName>
                                        </p:attrNameLst>
                                      </p:cBhvr>
                                    </p:animMotion>
                                    <p:animEffect transition="in" filter="fade">
                                      <p:cBhvr>
                                        <p:cTn id="9" dur="1000"/>
                                        <p:tgtEl>
                                          <p:spTgt spid="8194">
                                            <p:txEl>
                                              <p:pRg st="0" end="0"/>
                                            </p:txEl>
                                          </p:spTgt>
                                        </p:tgtEl>
                                      </p:cBhvr>
                                    </p:animEffect>
                                  </p:childTnLst>
                                  <p:subTnLst>
                                    <p:animClr clrSpc="rgb" dir="cw">
                                      <p:cBhvr override="childStyle">
                                        <p:cTn dur="1" fill="hold" display="0" masterRel="nextClick" afterEffect="1"/>
                                        <p:tgtEl>
                                          <p:spTgt spid="8194">
                                            <p:txEl>
                                              <p:pRg st="0" end="0"/>
                                            </p:txEl>
                                          </p:spTgt>
                                        </p:tgtEl>
                                        <p:attrNameLst>
                                          <p:attrName>ppt_c</p:attrName>
                                        </p:attrNameLst>
                                      </p:cBhvr>
                                      <p:to>
                                        <a:schemeClr val="bg2"/>
                                      </p:to>
                                    </p:animClr>
                                  </p:subTnLst>
                                </p:cTn>
                              </p:par>
                              <p:par>
                                <p:cTn id="10" presetID="52" presetClass="entr" presetSubtype="0" fill="hold" grpId="0" nodeType="with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Scale>
                                      <p:cBhvr>
                                        <p:cTn id="12" dur="1000" decel="50000" fill="hold">
                                          <p:stCondLst>
                                            <p:cond delay="0"/>
                                          </p:stCondLst>
                                        </p:cTn>
                                        <p:tgtEl>
                                          <p:spTgt spid="819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194">
                                            <p:txEl>
                                              <p:pRg st="1" end="1"/>
                                            </p:txEl>
                                          </p:spTgt>
                                        </p:tgtEl>
                                        <p:attrNameLst>
                                          <p:attrName>ppt_x</p:attrName>
                                          <p:attrName>ppt_y</p:attrName>
                                        </p:attrNameLst>
                                      </p:cBhvr>
                                    </p:animMotion>
                                    <p:animEffect transition="in" filter="fade">
                                      <p:cBhvr>
                                        <p:cTn id="14" dur="1000"/>
                                        <p:tgtEl>
                                          <p:spTgt spid="8194">
                                            <p:txEl>
                                              <p:pRg st="1" end="1"/>
                                            </p:txEl>
                                          </p:spTgt>
                                        </p:tgtEl>
                                      </p:cBhvr>
                                    </p:animEffect>
                                  </p:childTnLst>
                                  <p:subTnLst>
                                    <p:animClr clrSpc="rgb" dir="cw">
                                      <p:cBhvr override="childStyle">
                                        <p:cTn dur="1" fill="hold" display="0" masterRel="nextClick" afterEffect="1"/>
                                        <p:tgtEl>
                                          <p:spTgt spid="8194">
                                            <p:txEl>
                                              <p:pRg st="1" end="1"/>
                                            </p:txEl>
                                          </p:spTgt>
                                        </p:tgtEl>
                                        <p:attrNameLst>
                                          <p:attrName>ppt_c</p:attrName>
                                        </p:attrNameLst>
                                      </p:cBhvr>
                                      <p:to>
                                        <a:schemeClr val="bg2"/>
                                      </p:to>
                                    </p:animClr>
                                  </p:subTnLst>
                                </p:cTn>
                              </p:par>
                              <p:par>
                                <p:cTn id="15" presetID="52" presetClass="entr" presetSubtype="0" fill="hold" grpId="0" nodeType="with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Scale>
                                      <p:cBhvr>
                                        <p:cTn id="17" dur="1000" decel="50000" fill="hold">
                                          <p:stCondLst>
                                            <p:cond delay="0"/>
                                          </p:stCondLst>
                                        </p:cTn>
                                        <p:tgtEl>
                                          <p:spTgt spid="819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194">
                                            <p:txEl>
                                              <p:pRg st="2" end="2"/>
                                            </p:txEl>
                                          </p:spTgt>
                                        </p:tgtEl>
                                        <p:attrNameLst>
                                          <p:attrName>ppt_x</p:attrName>
                                          <p:attrName>ppt_y</p:attrName>
                                        </p:attrNameLst>
                                      </p:cBhvr>
                                    </p:animMotion>
                                    <p:animEffect transition="in" filter="fade">
                                      <p:cBhvr>
                                        <p:cTn id="19" dur="1000"/>
                                        <p:tgtEl>
                                          <p:spTgt spid="8194">
                                            <p:txEl>
                                              <p:pRg st="2" end="2"/>
                                            </p:txEl>
                                          </p:spTgt>
                                        </p:tgtEl>
                                      </p:cBhvr>
                                    </p:animEffect>
                                  </p:childTnLst>
                                  <p:subTnLst>
                                    <p:animClr clrSpc="rgb" dir="cw">
                                      <p:cBhvr override="childStyle">
                                        <p:cTn dur="1" fill="hold" display="0" masterRel="nextClick" afterEffect="1"/>
                                        <p:tgtEl>
                                          <p:spTgt spid="8194">
                                            <p:txEl>
                                              <p:pRg st="2" end="2"/>
                                            </p:txEl>
                                          </p:spTgt>
                                        </p:tgtEl>
                                        <p:attrNameLst>
                                          <p:attrName>ppt_c</p:attrName>
                                        </p:attrNameLst>
                                      </p:cBhvr>
                                      <p:to>
                                        <a:schemeClr val="bg2"/>
                                      </p:to>
                                    </p:animClr>
                                  </p:subTnLst>
                                </p:cTn>
                              </p:par>
                              <p:par>
                                <p:cTn id="20" presetID="52" presetClass="entr" presetSubtype="0" fill="hold" grpId="0" nodeType="with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Scale>
                                      <p:cBhvr>
                                        <p:cTn id="22" dur="1000" decel="50000" fill="hold">
                                          <p:stCondLst>
                                            <p:cond delay="0"/>
                                          </p:stCondLst>
                                        </p:cTn>
                                        <p:tgtEl>
                                          <p:spTgt spid="819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194">
                                            <p:txEl>
                                              <p:pRg st="3" end="3"/>
                                            </p:txEl>
                                          </p:spTgt>
                                        </p:tgtEl>
                                        <p:attrNameLst>
                                          <p:attrName>ppt_x</p:attrName>
                                          <p:attrName>ppt_y</p:attrName>
                                        </p:attrNameLst>
                                      </p:cBhvr>
                                    </p:animMotion>
                                    <p:animEffect transition="in" filter="fade">
                                      <p:cBhvr>
                                        <p:cTn id="24" dur="1000"/>
                                        <p:tgtEl>
                                          <p:spTgt spid="8194">
                                            <p:txEl>
                                              <p:pRg st="3" end="3"/>
                                            </p:txEl>
                                          </p:spTgt>
                                        </p:tgtEl>
                                      </p:cBhvr>
                                    </p:animEffect>
                                  </p:childTnLst>
                                  <p:subTnLst>
                                    <p:animClr clrSpc="rgb" dir="cw">
                                      <p:cBhvr override="childStyle">
                                        <p:cTn dur="1" fill="hold" display="0" masterRel="nextClick" afterEffect="1"/>
                                        <p:tgtEl>
                                          <p:spTgt spid="8194">
                                            <p:txEl>
                                              <p:pRg st="3" end="3"/>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8194">
                                            <p:txEl>
                                              <p:pRg st="4" end="4"/>
                                            </p:txEl>
                                          </p:spTgt>
                                        </p:tgtEl>
                                        <p:attrNameLst>
                                          <p:attrName>style.visibility</p:attrName>
                                        </p:attrNameLst>
                                      </p:cBhvr>
                                      <p:to>
                                        <p:strVal val="visible"/>
                                      </p:to>
                                    </p:set>
                                    <p:animScale>
                                      <p:cBhvr>
                                        <p:cTn id="29" dur="1000" decel="50000" fill="hold">
                                          <p:stCondLst>
                                            <p:cond delay="0"/>
                                          </p:stCondLst>
                                        </p:cTn>
                                        <p:tgtEl>
                                          <p:spTgt spid="819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194">
                                            <p:txEl>
                                              <p:pRg st="4" end="4"/>
                                            </p:txEl>
                                          </p:spTgt>
                                        </p:tgtEl>
                                        <p:attrNameLst>
                                          <p:attrName>ppt_x</p:attrName>
                                          <p:attrName>ppt_y</p:attrName>
                                        </p:attrNameLst>
                                      </p:cBhvr>
                                    </p:animMotion>
                                    <p:animEffect transition="in" filter="fade">
                                      <p:cBhvr>
                                        <p:cTn id="31" dur="1000"/>
                                        <p:tgtEl>
                                          <p:spTgt spid="8194">
                                            <p:txEl>
                                              <p:pRg st="4" end="4"/>
                                            </p:txEl>
                                          </p:spTgt>
                                        </p:tgtEl>
                                      </p:cBhvr>
                                    </p:animEffect>
                                  </p:childTnLst>
                                  <p:subTnLst>
                                    <p:animClr clrSpc="rgb" dir="cw">
                                      <p:cBhvr override="childStyle">
                                        <p:cTn dur="1" fill="hold" display="0" masterRel="nextClick" afterEffect="1"/>
                                        <p:tgtEl>
                                          <p:spTgt spid="8194">
                                            <p:txEl>
                                              <p:pRg st="4" end="4"/>
                                            </p:txEl>
                                          </p:spTgt>
                                        </p:tgtEl>
                                        <p:attrNameLst>
                                          <p:attrName>ppt_c</p:attrName>
                                        </p:attrNameLst>
                                      </p:cBhvr>
                                      <p:to>
                                        <a:schemeClr val="bg2"/>
                                      </p:to>
                                    </p:animClr>
                                  </p:subTnLst>
                                </p:cTn>
                              </p:par>
                              <p:par>
                                <p:cTn id="32" presetID="52" presetClass="entr" presetSubtype="0" fill="hold" grpId="0" nodeType="withEffect">
                                  <p:stCondLst>
                                    <p:cond delay="0"/>
                                  </p:stCondLst>
                                  <p:childTnLst>
                                    <p:set>
                                      <p:cBhvr>
                                        <p:cTn id="33" dur="1" fill="hold">
                                          <p:stCondLst>
                                            <p:cond delay="0"/>
                                          </p:stCondLst>
                                        </p:cTn>
                                        <p:tgtEl>
                                          <p:spTgt spid="8194">
                                            <p:txEl>
                                              <p:pRg st="5" end="5"/>
                                            </p:txEl>
                                          </p:spTgt>
                                        </p:tgtEl>
                                        <p:attrNameLst>
                                          <p:attrName>style.visibility</p:attrName>
                                        </p:attrNameLst>
                                      </p:cBhvr>
                                      <p:to>
                                        <p:strVal val="visible"/>
                                      </p:to>
                                    </p:set>
                                    <p:animScale>
                                      <p:cBhvr>
                                        <p:cTn id="34" dur="1000" decel="50000" fill="hold">
                                          <p:stCondLst>
                                            <p:cond delay="0"/>
                                          </p:stCondLst>
                                        </p:cTn>
                                        <p:tgtEl>
                                          <p:spTgt spid="819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194">
                                            <p:txEl>
                                              <p:pRg st="5" end="5"/>
                                            </p:txEl>
                                          </p:spTgt>
                                        </p:tgtEl>
                                        <p:attrNameLst>
                                          <p:attrName>ppt_x</p:attrName>
                                          <p:attrName>ppt_y</p:attrName>
                                        </p:attrNameLst>
                                      </p:cBhvr>
                                    </p:animMotion>
                                    <p:animEffect transition="in" filter="fade">
                                      <p:cBhvr>
                                        <p:cTn id="36" dur="1000"/>
                                        <p:tgtEl>
                                          <p:spTgt spid="8194">
                                            <p:txEl>
                                              <p:pRg st="5" end="5"/>
                                            </p:txEl>
                                          </p:spTgt>
                                        </p:tgtEl>
                                      </p:cBhvr>
                                    </p:animEffect>
                                  </p:childTnLst>
                                  <p:subTnLst>
                                    <p:animClr clrSpc="rgb" dir="cw">
                                      <p:cBhvr override="childStyle">
                                        <p:cTn dur="1" fill="hold" display="0" masterRel="nextClick" afterEffect="1"/>
                                        <p:tgtEl>
                                          <p:spTgt spid="8194">
                                            <p:txEl>
                                              <p:pRg st="5" end="5"/>
                                            </p:txEl>
                                          </p:spTgt>
                                        </p:tgtEl>
                                        <p:attrNameLst>
                                          <p:attrName>ppt_c</p:attrName>
                                        </p:attrNameLst>
                                      </p:cBhvr>
                                      <p:to>
                                        <a:schemeClr val="bg2"/>
                                      </p:to>
                                    </p:animClr>
                                  </p:subTnLst>
                                </p:cTn>
                              </p:par>
                              <p:par>
                                <p:cTn id="37" presetID="52" presetClass="entr" presetSubtype="0" fill="hold" grpId="0" nodeType="withEffect">
                                  <p:stCondLst>
                                    <p:cond delay="0"/>
                                  </p:stCondLst>
                                  <p:childTnLst>
                                    <p:set>
                                      <p:cBhvr>
                                        <p:cTn id="38" dur="1" fill="hold">
                                          <p:stCondLst>
                                            <p:cond delay="0"/>
                                          </p:stCondLst>
                                        </p:cTn>
                                        <p:tgtEl>
                                          <p:spTgt spid="8194">
                                            <p:txEl>
                                              <p:pRg st="6" end="6"/>
                                            </p:txEl>
                                          </p:spTgt>
                                        </p:tgtEl>
                                        <p:attrNameLst>
                                          <p:attrName>style.visibility</p:attrName>
                                        </p:attrNameLst>
                                      </p:cBhvr>
                                      <p:to>
                                        <p:strVal val="visible"/>
                                      </p:to>
                                    </p:set>
                                    <p:animScale>
                                      <p:cBhvr>
                                        <p:cTn id="39" dur="1000" decel="50000" fill="hold">
                                          <p:stCondLst>
                                            <p:cond delay="0"/>
                                          </p:stCondLst>
                                        </p:cTn>
                                        <p:tgtEl>
                                          <p:spTgt spid="819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8194">
                                            <p:txEl>
                                              <p:pRg st="6" end="6"/>
                                            </p:txEl>
                                          </p:spTgt>
                                        </p:tgtEl>
                                        <p:attrNameLst>
                                          <p:attrName>ppt_x</p:attrName>
                                          <p:attrName>ppt_y</p:attrName>
                                        </p:attrNameLst>
                                      </p:cBhvr>
                                    </p:animMotion>
                                    <p:animEffect transition="in" filter="fade">
                                      <p:cBhvr>
                                        <p:cTn id="41" dur="1000"/>
                                        <p:tgtEl>
                                          <p:spTgt spid="8194">
                                            <p:txEl>
                                              <p:pRg st="6" end="6"/>
                                            </p:txEl>
                                          </p:spTgt>
                                        </p:tgtEl>
                                      </p:cBhvr>
                                    </p:animEffect>
                                  </p:childTnLst>
                                  <p:subTnLst>
                                    <p:animClr clrSpc="rgb" dir="cw">
                                      <p:cBhvr override="childStyle">
                                        <p:cTn dur="1" fill="hold" display="0" masterRel="nextClick" afterEffect="1"/>
                                        <p:tgtEl>
                                          <p:spTgt spid="8194">
                                            <p:txEl>
                                              <p:pRg st="6" end="6"/>
                                            </p:txEl>
                                          </p:spTgt>
                                        </p:tgtEl>
                                        <p:attrNameLst>
                                          <p:attrName>ppt_c</p:attrName>
                                        </p:attrNameLst>
                                      </p:cBhvr>
                                      <p:to>
                                        <a:schemeClr val="bg2"/>
                                      </p:to>
                                    </p:animClr>
                                  </p:subTnLst>
                                </p:cTn>
                              </p:par>
                              <p:par>
                                <p:cTn id="42" presetID="52" presetClass="entr" presetSubtype="0" fill="hold" grpId="0" nodeType="withEffect">
                                  <p:stCondLst>
                                    <p:cond delay="0"/>
                                  </p:stCondLst>
                                  <p:childTnLst>
                                    <p:set>
                                      <p:cBhvr>
                                        <p:cTn id="43" dur="1" fill="hold">
                                          <p:stCondLst>
                                            <p:cond delay="0"/>
                                          </p:stCondLst>
                                        </p:cTn>
                                        <p:tgtEl>
                                          <p:spTgt spid="8194">
                                            <p:txEl>
                                              <p:pRg st="7" end="7"/>
                                            </p:txEl>
                                          </p:spTgt>
                                        </p:tgtEl>
                                        <p:attrNameLst>
                                          <p:attrName>style.visibility</p:attrName>
                                        </p:attrNameLst>
                                      </p:cBhvr>
                                      <p:to>
                                        <p:strVal val="visible"/>
                                      </p:to>
                                    </p:set>
                                    <p:animScale>
                                      <p:cBhvr>
                                        <p:cTn id="44" dur="1000" decel="50000" fill="hold">
                                          <p:stCondLst>
                                            <p:cond delay="0"/>
                                          </p:stCondLst>
                                        </p:cTn>
                                        <p:tgtEl>
                                          <p:spTgt spid="819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8194">
                                            <p:txEl>
                                              <p:pRg st="7" end="7"/>
                                            </p:txEl>
                                          </p:spTgt>
                                        </p:tgtEl>
                                        <p:attrNameLst>
                                          <p:attrName>ppt_x</p:attrName>
                                          <p:attrName>ppt_y</p:attrName>
                                        </p:attrNameLst>
                                      </p:cBhvr>
                                    </p:animMotion>
                                    <p:animEffect transition="in" filter="fade">
                                      <p:cBhvr>
                                        <p:cTn id="46" dur="1000"/>
                                        <p:tgtEl>
                                          <p:spTgt spid="8194">
                                            <p:txEl>
                                              <p:pRg st="7" end="7"/>
                                            </p:txEl>
                                          </p:spTgt>
                                        </p:tgtEl>
                                      </p:cBhvr>
                                    </p:animEffect>
                                  </p:childTnLst>
                                  <p:subTnLst>
                                    <p:animClr clrSpc="rgb" dir="cw">
                                      <p:cBhvr override="childStyle">
                                        <p:cTn dur="1" fill="hold" display="0" masterRel="nextClick" afterEffect="1"/>
                                        <p:tgtEl>
                                          <p:spTgt spid="8194">
                                            <p:txEl>
                                              <p:pRg st="7" end="7"/>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8194">
                                            <p:txEl>
                                              <p:pRg st="8" end="8"/>
                                            </p:txEl>
                                          </p:spTgt>
                                        </p:tgtEl>
                                        <p:attrNameLst>
                                          <p:attrName>style.visibility</p:attrName>
                                        </p:attrNameLst>
                                      </p:cBhvr>
                                      <p:to>
                                        <p:strVal val="visible"/>
                                      </p:to>
                                    </p:set>
                                    <p:animScale>
                                      <p:cBhvr>
                                        <p:cTn id="51" dur="1000" decel="50000" fill="hold">
                                          <p:stCondLst>
                                            <p:cond delay="0"/>
                                          </p:stCondLst>
                                        </p:cTn>
                                        <p:tgtEl>
                                          <p:spTgt spid="819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8194">
                                            <p:txEl>
                                              <p:pRg st="8" end="8"/>
                                            </p:txEl>
                                          </p:spTgt>
                                        </p:tgtEl>
                                        <p:attrNameLst>
                                          <p:attrName>ppt_x</p:attrName>
                                          <p:attrName>ppt_y</p:attrName>
                                        </p:attrNameLst>
                                      </p:cBhvr>
                                    </p:animMotion>
                                    <p:animEffect transition="in" filter="fade">
                                      <p:cBhvr>
                                        <p:cTn id="53" dur="1000"/>
                                        <p:tgtEl>
                                          <p:spTgt spid="8194">
                                            <p:txEl>
                                              <p:pRg st="8" end="8"/>
                                            </p:txEl>
                                          </p:spTgt>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8194">
                                            <p:txEl>
                                              <p:pRg st="9" end="9"/>
                                            </p:txEl>
                                          </p:spTgt>
                                        </p:tgtEl>
                                        <p:attrNameLst>
                                          <p:attrName>style.visibility</p:attrName>
                                        </p:attrNameLst>
                                      </p:cBhvr>
                                      <p:to>
                                        <p:strVal val="visible"/>
                                      </p:to>
                                    </p:set>
                                    <p:animScale>
                                      <p:cBhvr>
                                        <p:cTn id="56" dur="1000" decel="50000" fill="hold">
                                          <p:stCondLst>
                                            <p:cond delay="0"/>
                                          </p:stCondLst>
                                        </p:cTn>
                                        <p:tgtEl>
                                          <p:spTgt spid="8194">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8194">
                                            <p:txEl>
                                              <p:pRg st="9" end="9"/>
                                            </p:txEl>
                                          </p:spTgt>
                                        </p:tgtEl>
                                        <p:attrNameLst>
                                          <p:attrName>ppt_x</p:attrName>
                                          <p:attrName>ppt_y</p:attrName>
                                        </p:attrNameLst>
                                      </p:cBhvr>
                                    </p:animMotion>
                                    <p:animEffect transition="in" filter="fade">
                                      <p:cBhvr>
                                        <p:cTn id="58" dur="1000"/>
                                        <p:tgtEl>
                                          <p:spTgt spid="8194">
                                            <p:txEl>
                                              <p:pRg st="9" end="9"/>
                                            </p:txEl>
                                          </p:spTgt>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8194">
                                            <p:txEl>
                                              <p:pRg st="10" end="10"/>
                                            </p:txEl>
                                          </p:spTgt>
                                        </p:tgtEl>
                                        <p:attrNameLst>
                                          <p:attrName>style.visibility</p:attrName>
                                        </p:attrNameLst>
                                      </p:cBhvr>
                                      <p:to>
                                        <p:strVal val="visible"/>
                                      </p:to>
                                    </p:set>
                                    <p:animScale>
                                      <p:cBhvr>
                                        <p:cTn id="61" dur="1000" decel="50000" fill="hold">
                                          <p:stCondLst>
                                            <p:cond delay="0"/>
                                          </p:stCondLst>
                                        </p:cTn>
                                        <p:tgtEl>
                                          <p:spTgt spid="819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8194">
                                            <p:txEl>
                                              <p:pRg st="10" end="10"/>
                                            </p:txEl>
                                          </p:spTgt>
                                        </p:tgtEl>
                                        <p:attrNameLst>
                                          <p:attrName>ppt_x</p:attrName>
                                          <p:attrName>ppt_y</p:attrName>
                                        </p:attrNameLst>
                                      </p:cBhvr>
                                    </p:animMotion>
                                    <p:animEffect transition="in" filter="fade">
                                      <p:cBhvr>
                                        <p:cTn id="63" dur="1000"/>
                                        <p:tgtEl>
                                          <p:spTgt spid="81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500"/>
            <a:ext cx="7531768" cy="762000"/>
          </a:xfrm>
        </p:spPr>
        <p:txBody>
          <a:bodyPr>
            <a:noAutofit/>
          </a:bodyPr>
          <a:lstStyle/>
          <a:p>
            <a:r>
              <a:rPr lang="en-US" sz="3200" dirty="0" smtClean="0"/>
              <a:t>Data Center Bridging (DCB) enables converged networks</a:t>
            </a:r>
            <a:endParaRPr lang="en-US" sz="3200" dirty="0"/>
          </a:p>
        </p:txBody>
      </p:sp>
      <p:grpSp>
        <p:nvGrpSpPr>
          <p:cNvPr id="5" name="Group 4"/>
          <p:cNvGrpSpPr/>
          <p:nvPr/>
        </p:nvGrpSpPr>
        <p:grpSpPr>
          <a:xfrm>
            <a:off x="2935711" y="2224725"/>
            <a:ext cx="5721563" cy="961073"/>
            <a:chOff x="3553003" y="3665620"/>
            <a:chExt cx="5200858" cy="2506580"/>
          </a:xfrm>
        </p:grpSpPr>
        <p:pic>
          <p:nvPicPr>
            <p:cNvPr id="6" name="Picture 3" descr="C:\Users\Ziraleet\AppData\Local\Temp\Rar$DR08.365\Slide-Tubes\Slide-Tubes_0001_merged-tubes.png"/>
            <p:cNvPicPr>
              <a:picLocks noChangeAspect="1" noChangeArrowheads="1"/>
            </p:cNvPicPr>
            <p:nvPr/>
          </p:nvPicPr>
          <p:blipFill rotWithShape="1">
            <a:blip r:embed="rId2" cstate="print"/>
            <a:srcRect t="32372" r="9625" b="18743"/>
            <a:stretch/>
          </p:blipFill>
          <p:spPr bwMode="auto">
            <a:xfrm>
              <a:off x="3553003" y="3665620"/>
              <a:ext cx="4905197" cy="2506580"/>
            </a:xfrm>
            <a:prstGeom prst="rect">
              <a:avLst/>
            </a:prstGeom>
            <a:noFill/>
          </p:spPr>
        </p:pic>
        <p:sp>
          <p:nvSpPr>
            <p:cNvPr id="7" name="TextBox 6"/>
            <p:cNvSpPr txBox="1">
              <a:spLocks noChangeArrowheads="1"/>
            </p:cNvSpPr>
            <p:nvPr/>
          </p:nvSpPr>
          <p:spPr bwMode="auto">
            <a:xfrm>
              <a:off x="4382180" y="3749425"/>
              <a:ext cx="280088" cy="340748"/>
            </a:xfrm>
            <a:prstGeom prst="rect">
              <a:avLst/>
            </a:prstGeom>
            <a:noFill/>
            <a:ln w="9525">
              <a:noFill/>
              <a:miter lim="800000"/>
              <a:headEnd/>
              <a:tailEnd/>
            </a:ln>
          </p:spPr>
          <p:txBody>
            <a:bodyPr wrap="none" lIns="130622" tIns="65311" rIns="130622" bIns="65311" anchor="ctr" anchorCtr="0">
              <a:spAutoFit/>
            </a:bodyPr>
            <a:lstStyle/>
            <a:p>
              <a:pPr algn="l">
                <a:spcBef>
                  <a:spcPct val="20000"/>
                </a:spcBef>
                <a:buFont typeface="Wingdings" pitchFamily="2" charset="2"/>
                <a:buNone/>
              </a:pPr>
              <a:r>
                <a:rPr lang="en-US" b="1" dirty="0" smtClean="0">
                  <a:latin typeface="+mn-lt"/>
                </a:rPr>
                <a:t>IP</a:t>
              </a:r>
              <a:endParaRPr lang="en-US" b="1" dirty="0">
                <a:latin typeface="+mn-lt"/>
              </a:endParaRPr>
            </a:p>
          </p:txBody>
        </p:sp>
        <p:sp>
          <p:nvSpPr>
            <p:cNvPr id="8" name="TextBox 7"/>
            <p:cNvSpPr txBox="1">
              <a:spLocks noChangeArrowheads="1"/>
            </p:cNvSpPr>
            <p:nvPr/>
          </p:nvSpPr>
          <p:spPr bwMode="auto">
            <a:xfrm>
              <a:off x="4244943" y="5764225"/>
              <a:ext cx="453372" cy="340748"/>
            </a:xfrm>
            <a:prstGeom prst="rect">
              <a:avLst/>
            </a:prstGeom>
            <a:noFill/>
            <a:ln w="9525">
              <a:noFill/>
              <a:miter lim="800000"/>
              <a:headEnd/>
              <a:tailEnd/>
            </a:ln>
          </p:spPr>
          <p:txBody>
            <a:bodyPr wrap="none" lIns="130622" tIns="65311" rIns="130622" bIns="65311" anchor="ctr" anchorCtr="0">
              <a:spAutoFit/>
            </a:bodyPr>
            <a:lstStyle/>
            <a:p>
              <a:pPr algn="l">
                <a:spcBef>
                  <a:spcPct val="20000"/>
                </a:spcBef>
                <a:buFont typeface="Wingdings" pitchFamily="2" charset="2"/>
                <a:buNone/>
              </a:pPr>
              <a:r>
                <a:rPr lang="en-US" b="1" dirty="0" smtClean="0">
                  <a:latin typeface="+mn-lt"/>
                </a:rPr>
                <a:t>FCoE</a:t>
              </a:r>
              <a:endParaRPr lang="en-US" b="1" dirty="0">
                <a:latin typeface="+mn-lt"/>
              </a:endParaRPr>
            </a:p>
          </p:txBody>
        </p:sp>
        <p:sp>
          <p:nvSpPr>
            <p:cNvPr id="9" name="TextBox 8"/>
            <p:cNvSpPr txBox="1">
              <a:spLocks noChangeArrowheads="1"/>
            </p:cNvSpPr>
            <p:nvPr/>
          </p:nvSpPr>
          <p:spPr bwMode="auto">
            <a:xfrm>
              <a:off x="6553200" y="4618213"/>
              <a:ext cx="2200661" cy="622876"/>
            </a:xfrm>
            <a:prstGeom prst="rect">
              <a:avLst/>
            </a:prstGeom>
            <a:noFill/>
            <a:ln w="9525">
              <a:noFill/>
              <a:miter lim="800000"/>
              <a:headEnd/>
              <a:tailEnd/>
            </a:ln>
          </p:spPr>
          <p:txBody>
            <a:bodyPr wrap="square" lIns="130622" tIns="65311" rIns="130622" bIns="65311" anchor="ctr" anchorCtr="0">
              <a:spAutoFit/>
            </a:bodyPr>
            <a:lstStyle/>
            <a:p>
              <a:pPr algn="l">
                <a:spcBef>
                  <a:spcPct val="20000"/>
                </a:spcBef>
                <a:buFont typeface="Wingdings" pitchFamily="2" charset="2"/>
                <a:buNone/>
              </a:pPr>
              <a:r>
                <a:rPr lang="en-US" sz="4000" b="1" dirty="0">
                  <a:effectLst>
                    <a:outerShdw blurRad="50800" dist="38100" dir="5400000" algn="t" rotWithShape="0">
                      <a:prstClr val="black">
                        <a:alpha val="40000"/>
                      </a:prstClr>
                    </a:outerShdw>
                  </a:effectLst>
                  <a:latin typeface="+mj-lt"/>
                </a:rPr>
                <a:t>10GbE</a:t>
              </a:r>
            </a:p>
          </p:txBody>
        </p:sp>
        <p:sp>
          <p:nvSpPr>
            <p:cNvPr id="10" name="TextBox 9"/>
            <p:cNvSpPr txBox="1">
              <a:spLocks noChangeArrowheads="1"/>
            </p:cNvSpPr>
            <p:nvPr/>
          </p:nvSpPr>
          <p:spPr bwMode="auto">
            <a:xfrm>
              <a:off x="4244943" y="4759278"/>
              <a:ext cx="450407" cy="340748"/>
            </a:xfrm>
            <a:prstGeom prst="rect">
              <a:avLst/>
            </a:prstGeom>
            <a:noFill/>
            <a:ln w="9525">
              <a:noFill/>
              <a:miter lim="800000"/>
              <a:headEnd/>
              <a:tailEnd/>
            </a:ln>
          </p:spPr>
          <p:txBody>
            <a:bodyPr wrap="none" lIns="130622" tIns="65311" rIns="130622" bIns="65311" anchor="ctr" anchorCtr="0">
              <a:spAutoFit/>
            </a:bodyPr>
            <a:lstStyle/>
            <a:p>
              <a:pPr algn="l">
                <a:spcBef>
                  <a:spcPct val="20000"/>
                </a:spcBef>
                <a:buFont typeface="Wingdings" pitchFamily="2" charset="2"/>
                <a:buNone/>
              </a:pPr>
              <a:r>
                <a:rPr lang="en-US" b="1" dirty="0" smtClean="0">
                  <a:latin typeface="+mn-lt"/>
                </a:rPr>
                <a:t>iSCSI</a:t>
              </a:r>
              <a:endParaRPr lang="en-US" b="1" dirty="0">
                <a:latin typeface="+mn-lt"/>
              </a:endParaRPr>
            </a:p>
          </p:txBody>
        </p:sp>
      </p:grpSp>
      <p:grpSp>
        <p:nvGrpSpPr>
          <p:cNvPr id="23" name="Group 22"/>
          <p:cNvGrpSpPr/>
          <p:nvPr/>
        </p:nvGrpSpPr>
        <p:grpSpPr>
          <a:xfrm>
            <a:off x="1068803" y="1364612"/>
            <a:ext cx="2165283" cy="2673062"/>
            <a:chOff x="982178" y="1364612"/>
            <a:chExt cx="2165283" cy="2673062"/>
          </a:xfrm>
        </p:grpSpPr>
        <p:pic>
          <p:nvPicPr>
            <p:cNvPr id="22" name="Picture 4"/>
            <p:cNvPicPr>
              <a:picLocks noChangeAspect="1" noChangeArrowheads="1"/>
            </p:cNvPicPr>
            <p:nvPr/>
          </p:nvPicPr>
          <p:blipFill rotWithShape="1">
            <a:blip r:embed="rId3" cstate="print"/>
            <a:srcRect r="61212"/>
            <a:stretch/>
          </p:blipFill>
          <p:spPr bwMode="auto">
            <a:xfrm>
              <a:off x="982178" y="1364612"/>
              <a:ext cx="2058983" cy="2673062"/>
            </a:xfrm>
            <a:prstGeom prst="rect">
              <a:avLst/>
            </a:prstGeom>
            <a:noFill/>
            <a:ln w="9525">
              <a:noFill/>
              <a:miter lim="800000"/>
              <a:headEnd/>
              <a:tailEnd/>
            </a:ln>
            <a:effectLst/>
          </p:spPr>
        </p:pic>
        <p:sp>
          <p:nvSpPr>
            <p:cNvPr id="4" name="Rectangle 3"/>
            <p:cNvSpPr/>
            <p:nvPr/>
          </p:nvSpPr>
          <p:spPr>
            <a:xfrm>
              <a:off x="2743200" y="3532472"/>
              <a:ext cx="404261" cy="259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38200" y="3907856"/>
            <a:ext cx="7162800" cy="2492943"/>
          </a:xfrm>
        </p:spPr>
        <p:txBody>
          <a:bodyPr>
            <a:normAutofit/>
          </a:bodyPr>
          <a:lstStyle/>
          <a:p>
            <a:pPr>
              <a:lnSpc>
                <a:spcPct val="150000"/>
              </a:lnSpc>
            </a:pPr>
            <a:r>
              <a:rPr lang="en-US" sz="2000" dirty="0" smtClean="0"/>
              <a:t>Standards Done!</a:t>
            </a:r>
          </a:p>
          <a:p>
            <a:pPr>
              <a:lnSpc>
                <a:spcPct val="150000"/>
              </a:lnSpc>
            </a:pPr>
            <a:r>
              <a:rPr lang="en-US" sz="2000" dirty="0" smtClean="0"/>
              <a:t>IEEE 802.1Qaz: Enhanced Transmission Selection (ETS</a:t>
            </a:r>
            <a:r>
              <a:rPr lang="en-US" sz="2000" dirty="0" smtClean="0"/>
              <a:t>)</a:t>
            </a:r>
            <a:endParaRPr lang="en-US" sz="2000" dirty="0" smtClean="0"/>
          </a:p>
          <a:p>
            <a:pPr>
              <a:lnSpc>
                <a:spcPct val="150000"/>
              </a:lnSpc>
            </a:pPr>
            <a:r>
              <a:rPr lang="en-US" sz="2000" dirty="0" smtClean="0"/>
              <a:t>IEEE 802.1Qbb: Priority-based Flow Control (PFC)</a:t>
            </a:r>
          </a:p>
          <a:p>
            <a:pPr>
              <a:lnSpc>
                <a:spcPct val="150000"/>
              </a:lnSpc>
            </a:pPr>
            <a:r>
              <a:rPr lang="en-US" sz="2000" dirty="0" smtClean="0"/>
              <a:t>IEEE </a:t>
            </a:r>
            <a:r>
              <a:rPr lang="en-US" sz="2000" dirty="0" smtClean="0"/>
              <a:t>802.1Qau: Congestion </a:t>
            </a:r>
            <a:r>
              <a:rPr lang="en-US" sz="2000" dirty="0" smtClean="0"/>
              <a:t>Notification</a:t>
            </a:r>
            <a:endParaRPr lang="en-US" sz="2000" dirty="0" smtClean="0"/>
          </a:p>
        </p:txBody>
      </p:sp>
      <p:sp>
        <p:nvSpPr>
          <p:cNvPr id="24" name="Rectangle 23"/>
          <p:cNvSpPr/>
          <p:nvPr/>
        </p:nvSpPr>
        <p:spPr>
          <a:xfrm>
            <a:off x="5707781" y="3072686"/>
            <a:ext cx="2329314" cy="567715"/>
          </a:xfrm>
          <a:prstGeom prst="rect">
            <a:avLst/>
          </a:prstGeom>
          <a:solidFill>
            <a:schemeClr val="accent2">
              <a:lumMod val="75000"/>
            </a:schemeClr>
          </a:solidFill>
          <a:ln>
            <a:solidFill>
              <a:schemeClr val="accent2">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Simultaneous NAS,</a:t>
            </a:r>
            <a:r>
              <a:rPr lang="en-US" sz="1400" dirty="0"/>
              <a:t> </a:t>
            </a:r>
            <a:r>
              <a:rPr lang="en-US" sz="1400" dirty="0" smtClean="0"/>
              <a:t>iSCSI,</a:t>
            </a:r>
            <a:br>
              <a:rPr lang="en-US" sz="1400" dirty="0" smtClean="0"/>
            </a:br>
            <a:r>
              <a:rPr lang="en-US" sz="1400" dirty="0" smtClean="0"/>
              <a:t>FC/FCoE</a:t>
            </a:r>
            <a:endParaRPr lang="en-US" sz="1400" dirty="0"/>
          </a:p>
        </p:txBody>
      </p:sp>
    </p:spTree>
    <p:extLst>
      <p:ext uri="{BB962C8B-B14F-4D97-AF65-F5344CB8AC3E}">
        <p14:creationId xmlns:p14="http://schemas.microsoft.com/office/powerpoint/2010/main" val="308793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5913"/>
            <a:ext cx="7458075" cy="750887"/>
          </a:xfrm>
        </p:spPr>
        <p:txBody>
          <a:bodyPr>
            <a:normAutofit fontScale="90000"/>
          </a:bodyPr>
          <a:lstStyle/>
          <a:p>
            <a:r>
              <a:rPr lang="en-US" dirty="0" smtClean="0"/>
              <a:t>Data Center </a:t>
            </a:r>
            <a:r>
              <a:rPr lang="en-US" dirty="0" smtClean="0"/>
              <a:t>Bridging Standards</a:t>
            </a:r>
            <a:endParaRPr lang="en-US" dirty="0"/>
          </a:p>
        </p:txBody>
      </p:sp>
      <p:sp>
        <p:nvSpPr>
          <p:cNvPr id="3" name="Content Placeholder 2"/>
          <p:cNvSpPr>
            <a:spLocks noGrp="1"/>
          </p:cNvSpPr>
          <p:nvPr>
            <p:ph idx="1"/>
          </p:nvPr>
        </p:nvSpPr>
        <p:spPr>
          <a:xfrm>
            <a:off x="457200" y="1066800"/>
            <a:ext cx="8229600" cy="5080000"/>
          </a:xfrm>
        </p:spPr>
        <p:txBody>
          <a:bodyPr>
            <a:noAutofit/>
          </a:bodyPr>
          <a:lstStyle/>
          <a:p>
            <a:pPr>
              <a:spcAft>
                <a:spcPts val="800"/>
              </a:spcAft>
            </a:pPr>
            <a:r>
              <a:rPr lang="en-US" sz="1800" b="1" dirty="0" smtClean="0">
                <a:solidFill>
                  <a:srgbClr val="008000"/>
                </a:solidFill>
              </a:rPr>
              <a:t>Pause IEEE 802.3X – </a:t>
            </a:r>
            <a:r>
              <a:rPr lang="en-US" sz="1800" b="1" dirty="0" smtClean="0"/>
              <a:t>defines link level flow control and specifies protocols, procedures and managed objects that enable flow control full‐duplex Ethernet links to prevent lost packets </a:t>
            </a:r>
          </a:p>
          <a:p>
            <a:pPr>
              <a:spcAft>
                <a:spcPts val="800"/>
              </a:spcAft>
            </a:pPr>
            <a:r>
              <a:rPr lang="en-US" sz="1800" b="1" dirty="0" smtClean="0">
                <a:solidFill>
                  <a:srgbClr val="008000"/>
                </a:solidFill>
              </a:rPr>
              <a:t>Priority Flow Control (PFC) IEEE 802.1Qbb – </a:t>
            </a:r>
            <a:r>
              <a:rPr lang="en-US" sz="1800" b="1" dirty="0" smtClean="0"/>
              <a:t>enhances pause mechanism to achieve flow control of 8 traffic classes by adding priority information in the flow control packets (</a:t>
            </a:r>
            <a:r>
              <a:rPr lang="en-US" sz="1100" u="sng" dirty="0">
                <a:hlinkClick r:id="rId3"/>
              </a:rPr>
              <a:t>http://</a:t>
            </a:r>
            <a:r>
              <a:rPr lang="en-US" sz="1100" u="sng" dirty="0" smtClean="0">
                <a:hlinkClick r:id="rId3"/>
              </a:rPr>
              <a:t>www.ieee802.org/1/files/public/docs2008/bb-pelissier-pfc-proposal-0508.pdf</a:t>
            </a:r>
            <a:r>
              <a:rPr lang="en-US" sz="1800" dirty="0"/>
              <a:t>)</a:t>
            </a:r>
            <a:endParaRPr lang="en-US" sz="1800" b="1" dirty="0" smtClean="0"/>
          </a:p>
          <a:p>
            <a:pPr>
              <a:spcAft>
                <a:spcPts val="800"/>
              </a:spcAft>
            </a:pPr>
            <a:r>
              <a:rPr lang="en-US" sz="1800" b="1" dirty="0" smtClean="0">
                <a:solidFill>
                  <a:srgbClr val="008000"/>
                </a:solidFill>
              </a:rPr>
              <a:t>Enhanced Transmission Selection (ETS) IEEE 802.1Qaz – </a:t>
            </a:r>
            <a:r>
              <a:rPr lang="en-US" sz="1800" b="1" dirty="0" smtClean="0">
                <a:solidFill>
                  <a:schemeClr val="tx1"/>
                </a:solidFill>
              </a:rPr>
              <a:t>assigns traffic classes into priority groups and manages bandwidth allocation and sharing across priority groups (</a:t>
            </a:r>
            <a:r>
              <a:rPr lang="en-US" sz="1100" u="sng" dirty="0">
                <a:hlinkClick r:id="rId4"/>
              </a:rPr>
              <a:t>http://</a:t>
            </a:r>
            <a:r>
              <a:rPr lang="en-US" sz="1100" u="sng" dirty="0" smtClean="0">
                <a:hlinkClick r:id="rId4"/>
              </a:rPr>
              <a:t>www.ieee802.org/1/files/public/docs2008/az-wadekar-ets-proposal-0608-v1.01.pdf</a:t>
            </a:r>
            <a:r>
              <a:rPr lang="en-US" sz="1800" b="1" dirty="0" smtClean="0">
                <a:solidFill>
                  <a:schemeClr val="tx1"/>
                </a:solidFill>
              </a:rPr>
              <a:t>)</a:t>
            </a:r>
          </a:p>
          <a:p>
            <a:r>
              <a:rPr lang="en-US" sz="1800" b="1" dirty="0" smtClean="0">
                <a:solidFill>
                  <a:srgbClr val="008000"/>
                </a:solidFill>
              </a:rPr>
              <a:t>Data Center Bridging Exchange Protocol (DCBX) IEEE 802.1Qaz – </a:t>
            </a:r>
            <a:r>
              <a:rPr lang="en-US" sz="1800" b="1" dirty="0" smtClean="0">
                <a:solidFill>
                  <a:schemeClr val="tx1"/>
                </a:solidFill>
              </a:rPr>
              <a:t>“Advertisement/configuration” to allow devices to automatically exchange DCB link capabilities (</a:t>
            </a:r>
            <a:r>
              <a:rPr lang="en-US" sz="1100" u="sng" dirty="0">
                <a:hlinkClick r:id="rId5"/>
              </a:rPr>
              <a:t>http://</a:t>
            </a:r>
            <a:r>
              <a:rPr lang="en-US" sz="1100" u="sng" dirty="0" smtClean="0">
                <a:hlinkClick r:id="rId5"/>
              </a:rPr>
              <a:t>www.ieee802.org/1/files/public/docs2008/az-wadekar-dcbx-capability-exchange-discoveryprotocol-</a:t>
            </a:r>
            <a:r>
              <a:rPr lang="en-US" sz="1100" dirty="0" smtClean="0">
                <a:hlinkClick r:id="rId5"/>
              </a:rPr>
              <a:t>1108-v1.01.pdf</a:t>
            </a:r>
            <a:r>
              <a:rPr lang="en-US" sz="1100" dirty="0"/>
              <a:t>)</a:t>
            </a:r>
            <a:endParaRPr lang="en-US" sz="1800" b="1" dirty="0" smtClean="0">
              <a:solidFill>
                <a:schemeClr val="tx1"/>
              </a:solidFill>
            </a:endParaRPr>
          </a:p>
          <a:p>
            <a:pPr>
              <a:spcAft>
                <a:spcPts val="800"/>
              </a:spcAft>
            </a:pPr>
            <a:r>
              <a:rPr lang="en-US" sz="1800" b="1" dirty="0" smtClean="0">
                <a:solidFill>
                  <a:srgbClr val="008000"/>
                </a:solidFill>
              </a:rPr>
              <a:t>Congestion Notification (CN) IEEE 802.1Qau – </a:t>
            </a:r>
            <a:r>
              <a:rPr lang="en-US" sz="1800" b="1" dirty="0" smtClean="0">
                <a:solidFill>
                  <a:schemeClr val="tx1"/>
                </a:solidFill>
              </a:rPr>
              <a:t>allows bridges to send congestion signals to end-systems to regulate the amount of network traffic</a:t>
            </a:r>
          </a:p>
        </p:txBody>
      </p:sp>
    </p:spTree>
    <p:extLst>
      <p:ext uri="{BB962C8B-B14F-4D97-AF65-F5344CB8AC3E}">
        <p14:creationId xmlns:p14="http://schemas.microsoft.com/office/powerpoint/2010/main" val="7565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Quick reminder on Data Center Bridging</a:t>
            </a:r>
            <a:endParaRPr lang="en-US" sz="3200" dirty="0"/>
          </a:p>
        </p:txBody>
      </p:sp>
      <p:sp>
        <p:nvSpPr>
          <p:cNvPr id="6" name="Content Placeholder 5"/>
          <p:cNvSpPr>
            <a:spLocks noGrp="1"/>
          </p:cNvSpPr>
          <p:nvPr>
            <p:ph idx="1"/>
          </p:nvPr>
        </p:nvSpPr>
        <p:spPr>
          <a:xfrm>
            <a:off x="3018970" y="1828800"/>
            <a:ext cx="5667829" cy="4648200"/>
          </a:xfrm>
        </p:spPr>
        <p:txBody>
          <a:bodyPr>
            <a:normAutofit fontScale="92500" lnSpcReduction="10000"/>
          </a:bodyPr>
          <a:lstStyle/>
          <a:p>
            <a:r>
              <a:rPr lang="en-US" sz="3000" dirty="0" smtClean="0"/>
              <a:t>Unifying I/Os and networks over </a:t>
            </a:r>
            <a:r>
              <a:rPr lang="en-US" sz="3000" dirty="0" smtClean="0">
                <a:solidFill>
                  <a:srgbClr val="C00000"/>
                </a:solidFill>
              </a:rPr>
              <a:t>Ethernet</a:t>
            </a:r>
          </a:p>
          <a:p>
            <a:r>
              <a:rPr lang="en-US" sz="3000" dirty="0" smtClean="0"/>
              <a:t>Enhanced switches to support </a:t>
            </a:r>
            <a:r>
              <a:rPr lang="en-US" sz="3000" dirty="0" smtClean="0">
                <a:solidFill>
                  <a:srgbClr val="C00000"/>
                </a:solidFill>
              </a:rPr>
              <a:t>lossless</a:t>
            </a:r>
            <a:r>
              <a:rPr lang="en-US" sz="3000" dirty="0" smtClean="0"/>
              <a:t> Ethernet</a:t>
            </a:r>
          </a:p>
          <a:p>
            <a:r>
              <a:rPr lang="en-US" sz="3000" dirty="0" smtClean="0"/>
              <a:t>Essentially, improved Ethernet that is suitable for </a:t>
            </a:r>
            <a:r>
              <a:rPr lang="en-US" sz="3000" dirty="0" smtClean="0">
                <a:solidFill>
                  <a:srgbClr val="C00000"/>
                </a:solidFill>
              </a:rPr>
              <a:t>data center</a:t>
            </a:r>
            <a:r>
              <a:rPr lang="en-US" sz="3000" dirty="0" smtClean="0"/>
              <a:t> applications</a:t>
            </a:r>
          </a:p>
          <a:p>
            <a:r>
              <a:rPr lang="en-US" sz="3000" dirty="0" smtClean="0"/>
              <a:t>Use cases support multiple storage protocols and LAN, and high performance computing</a:t>
            </a:r>
          </a:p>
        </p:txBody>
      </p:sp>
      <p:sp>
        <p:nvSpPr>
          <p:cNvPr id="2" name="AutoShape 2" descr="http://members.ethernetalliance.org/members/image_database/iStock_000015178936Medium_300.jpg"/>
          <p:cNvSpPr>
            <a:spLocks noChangeAspect="1" noChangeArrowheads="1"/>
          </p:cNvSpPr>
          <p:nvPr/>
        </p:nvSpPr>
        <p:spPr bwMode="auto">
          <a:xfrm>
            <a:off x="155575" y="-457200"/>
            <a:ext cx="142875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6971" y="2612971"/>
            <a:ext cx="4114799" cy="2394056"/>
          </a:xfrm>
          <a:prstGeom prst="rect">
            <a:avLst/>
          </a:prstGeom>
        </p:spPr>
      </p:pic>
    </p:spTree>
    <p:extLst>
      <p:ext uri="{BB962C8B-B14F-4D97-AF65-F5344CB8AC3E}">
        <p14:creationId xmlns:p14="http://schemas.microsoft.com/office/powerpoint/2010/main" val="14400061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Process</a:t>
            </a:r>
            <a:endParaRPr lang="en-US" dirty="0"/>
          </a:p>
        </p:txBody>
      </p:sp>
      <p:pic>
        <p:nvPicPr>
          <p:cNvPr id="513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13485"/>
          <a:stretch/>
        </p:blipFill>
        <p:spPr bwMode="auto">
          <a:xfrm>
            <a:off x="4953000" y="1990509"/>
            <a:ext cx="3429000" cy="296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38200" y="1219200"/>
            <a:ext cx="7219950" cy="5181600"/>
          </a:xfrm>
        </p:spPr>
        <p:txBody>
          <a:bodyPr>
            <a:normAutofit fontScale="92500" lnSpcReduction="20000"/>
          </a:bodyPr>
          <a:lstStyle/>
          <a:p>
            <a:r>
              <a:rPr lang="en-US" sz="2200" dirty="0"/>
              <a:t>Today: Not Converged</a:t>
            </a:r>
          </a:p>
          <a:p>
            <a:pPr lvl="1"/>
            <a:r>
              <a:rPr lang="en-US" dirty="0">
                <a:solidFill>
                  <a:schemeClr val="bg2">
                    <a:lumMod val="50000"/>
                  </a:schemeClr>
                </a:solidFill>
              </a:rPr>
              <a:t>Separate NIC &amp; HBA</a:t>
            </a:r>
          </a:p>
          <a:p>
            <a:r>
              <a:rPr lang="en-US" sz="2200" dirty="0"/>
              <a:t>Step 1: Converged edge</a:t>
            </a:r>
          </a:p>
          <a:p>
            <a:pPr lvl="1"/>
            <a:r>
              <a:rPr lang="en-US" dirty="0">
                <a:solidFill>
                  <a:schemeClr val="bg2">
                    <a:lumMod val="50000"/>
                  </a:schemeClr>
                </a:solidFill>
              </a:rPr>
              <a:t>DCB adapters</a:t>
            </a:r>
          </a:p>
          <a:p>
            <a:pPr lvl="1"/>
            <a:r>
              <a:rPr lang="en-US" dirty="0">
                <a:solidFill>
                  <a:schemeClr val="bg2">
                    <a:lumMod val="50000"/>
                  </a:schemeClr>
                </a:solidFill>
              </a:rPr>
              <a:t>DCB “top of rack” switch</a:t>
            </a:r>
          </a:p>
          <a:p>
            <a:r>
              <a:rPr lang="en-US" sz="2200" dirty="0"/>
              <a:t>Step 2: Converged core</a:t>
            </a:r>
          </a:p>
          <a:p>
            <a:pPr lvl="1"/>
            <a:r>
              <a:rPr lang="en-US" dirty="0">
                <a:solidFill>
                  <a:schemeClr val="bg2">
                    <a:lumMod val="50000"/>
                  </a:schemeClr>
                </a:solidFill>
              </a:rPr>
              <a:t>Expanded converged </a:t>
            </a:r>
            <a:r>
              <a:rPr lang="en-US" dirty="0" smtClean="0">
                <a:solidFill>
                  <a:schemeClr val="bg2">
                    <a:lumMod val="50000"/>
                  </a:schemeClr>
                </a:solidFill>
              </a:rPr>
              <a:t/>
            </a:r>
            <a:br>
              <a:rPr lang="en-US" dirty="0" smtClean="0">
                <a:solidFill>
                  <a:schemeClr val="bg2">
                    <a:lumMod val="50000"/>
                  </a:schemeClr>
                </a:solidFill>
              </a:rPr>
            </a:br>
            <a:r>
              <a:rPr lang="en-US" dirty="0" smtClean="0">
                <a:solidFill>
                  <a:schemeClr val="bg2">
                    <a:lumMod val="50000"/>
                  </a:schemeClr>
                </a:solidFill>
              </a:rPr>
              <a:t>network</a:t>
            </a:r>
            <a:endParaRPr lang="en-US" dirty="0">
              <a:solidFill>
                <a:schemeClr val="bg2">
                  <a:lumMod val="50000"/>
                </a:schemeClr>
              </a:solidFill>
            </a:endParaRPr>
          </a:p>
          <a:p>
            <a:pPr lvl="1"/>
            <a:r>
              <a:rPr lang="en-US" dirty="0">
                <a:solidFill>
                  <a:schemeClr val="bg2">
                    <a:lumMod val="50000"/>
                  </a:schemeClr>
                </a:solidFill>
              </a:rPr>
              <a:t>Native attach storage</a:t>
            </a:r>
          </a:p>
          <a:p>
            <a:r>
              <a:rPr lang="en-US" sz="2200" dirty="0"/>
              <a:t>Goal: Converged  </a:t>
            </a:r>
            <a:br>
              <a:rPr lang="en-US" sz="2200" dirty="0"/>
            </a:br>
            <a:r>
              <a:rPr lang="en-US" sz="2200" dirty="0"/>
              <a:t>network</a:t>
            </a:r>
          </a:p>
          <a:p>
            <a:pPr lvl="1"/>
            <a:r>
              <a:rPr lang="en-US" dirty="0">
                <a:solidFill>
                  <a:schemeClr val="bg2">
                    <a:lumMod val="50000"/>
                  </a:schemeClr>
                </a:solidFill>
              </a:rPr>
              <a:t>Multiple storage </a:t>
            </a:r>
            <a:br>
              <a:rPr lang="en-US" dirty="0">
                <a:solidFill>
                  <a:schemeClr val="bg2">
                    <a:lumMod val="50000"/>
                  </a:schemeClr>
                </a:solidFill>
              </a:rPr>
            </a:br>
            <a:r>
              <a:rPr lang="en-US" dirty="0">
                <a:solidFill>
                  <a:schemeClr val="bg2">
                    <a:lumMod val="50000"/>
                  </a:schemeClr>
                </a:solidFill>
              </a:rPr>
              <a:t>technologies over Ethernet</a:t>
            </a:r>
          </a:p>
          <a:p>
            <a:r>
              <a:rPr lang="en-US" sz="2200" dirty="0" smtClean="0"/>
              <a:t>Process</a:t>
            </a:r>
            <a:r>
              <a:rPr lang="en-US" sz="2200" b="1" u="sng" dirty="0" smtClean="0"/>
              <a:t> Benefit</a:t>
            </a:r>
            <a:r>
              <a:rPr lang="en-US" sz="2200" dirty="0" smtClean="0"/>
              <a:t>: Provides the building blocks to upgrade </a:t>
            </a:r>
            <a:br>
              <a:rPr lang="en-US" sz="2200" dirty="0" smtClean="0"/>
            </a:br>
            <a:r>
              <a:rPr lang="en-US" sz="2200" dirty="0" smtClean="0"/>
              <a:t>a portion of or all data center network assets into a </a:t>
            </a:r>
            <a:br>
              <a:rPr lang="en-US" sz="2200" dirty="0" smtClean="0"/>
            </a:br>
            <a:r>
              <a:rPr lang="en-US" sz="2200" dirty="0" smtClean="0"/>
              <a:t>converged infrastructure</a:t>
            </a:r>
          </a:p>
        </p:txBody>
      </p:sp>
    </p:spTree>
    <p:extLst>
      <p:ext uri="{BB962C8B-B14F-4D97-AF65-F5344CB8AC3E}">
        <p14:creationId xmlns:p14="http://schemas.microsoft.com/office/powerpoint/2010/main" val="3312530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Enhanced Transmission Selection (ETS)</a:t>
            </a:r>
            <a:endParaRPr lang="en-US" dirty="0"/>
          </a:p>
        </p:txBody>
      </p:sp>
      <p:sp>
        <p:nvSpPr>
          <p:cNvPr id="3" name="Text Placeholder 2"/>
          <p:cNvSpPr>
            <a:spLocks noGrp="1"/>
          </p:cNvSpPr>
          <p:nvPr>
            <p:ph type="body" idx="1"/>
          </p:nvPr>
        </p:nvSpPr>
        <p:spPr/>
        <p:txBody>
          <a:bodyPr/>
          <a:lstStyle/>
          <a:p>
            <a:pPr algn="ctr"/>
            <a:r>
              <a:rPr lang="en-US" dirty="0" smtClean="0"/>
              <a:t>Standards</a:t>
            </a:r>
            <a:endParaRPr lang="en-US" dirty="0"/>
          </a:p>
        </p:txBody>
      </p:sp>
      <p:sp>
        <p:nvSpPr>
          <p:cNvPr id="4" name="Content Placeholder 3"/>
          <p:cNvSpPr>
            <a:spLocks noGrp="1"/>
          </p:cNvSpPr>
          <p:nvPr>
            <p:ph sz="half" idx="2"/>
          </p:nvPr>
        </p:nvSpPr>
        <p:spPr/>
        <p:txBody>
          <a:bodyPr/>
          <a:lstStyle/>
          <a:p>
            <a:r>
              <a:rPr lang="en-US" dirty="0" smtClean="0"/>
              <a:t>IEEE 802.1Qaz</a:t>
            </a:r>
          </a:p>
          <a:p>
            <a:pPr lvl="1"/>
            <a:r>
              <a:rPr lang="en-US" dirty="0" smtClean="0"/>
              <a:t>Approved as IEEE standards in June 2011</a:t>
            </a:r>
          </a:p>
        </p:txBody>
      </p:sp>
      <p:sp>
        <p:nvSpPr>
          <p:cNvPr id="5" name="Text Placeholder 4"/>
          <p:cNvSpPr>
            <a:spLocks noGrp="1"/>
          </p:cNvSpPr>
          <p:nvPr>
            <p:ph type="body" sz="quarter" idx="3"/>
          </p:nvPr>
        </p:nvSpPr>
        <p:spPr/>
        <p:txBody>
          <a:bodyPr/>
          <a:lstStyle/>
          <a:p>
            <a:pPr algn="ctr"/>
            <a:r>
              <a:rPr lang="en-US" dirty="0" smtClean="0"/>
              <a:t>Industry</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Many switch, adapter and chipset vendors</a:t>
            </a:r>
          </a:p>
          <a:p>
            <a:pPr lvl="1"/>
            <a:r>
              <a:rPr lang="en-US" dirty="0" smtClean="0"/>
              <a:t>Switch vendor support</a:t>
            </a:r>
          </a:p>
          <a:p>
            <a:r>
              <a:rPr lang="en-US" dirty="0" smtClean="0"/>
              <a:t>Interoperability</a:t>
            </a:r>
          </a:p>
          <a:p>
            <a:pPr lvl="1"/>
            <a:r>
              <a:rPr lang="en-US" dirty="0" smtClean="0"/>
              <a:t>Not applicable</a:t>
            </a:r>
          </a:p>
          <a:p>
            <a:pPr lvl="2"/>
            <a:r>
              <a:rPr lang="en-US" dirty="0" smtClean="0"/>
              <a:t>See DCBX interoperability</a:t>
            </a:r>
          </a:p>
          <a:p>
            <a:pPr lvl="1"/>
            <a:r>
              <a:rPr lang="en-US" dirty="0" smtClean="0"/>
              <a:t>Local forwarding decision</a:t>
            </a:r>
          </a:p>
          <a:p>
            <a:pPr lvl="1"/>
            <a:r>
              <a:rPr lang="en-US" dirty="0" smtClean="0"/>
              <a:t>Works well end-to-end across different vendors</a:t>
            </a:r>
          </a:p>
        </p:txBody>
      </p:sp>
    </p:spTree>
    <p:extLst>
      <p:ext uri="{BB962C8B-B14F-4D97-AF65-F5344CB8AC3E}">
        <p14:creationId xmlns:p14="http://schemas.microsoft.com/office/powerpoint/2010/main" val="36715167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tell the story??</a:t>
            </a:r>
            <a:endParaRPr lang="en-US" dirty="0"/>
          </a:p>
        </p:txBody>
      </p:sp>
      <p:sp>
        <p:nvSpPr>
          <p:cNvPr id="3" name="Content Placeholder 2"/>
          <p:cNvSpPr>
            <a:spLocks noGrp="1"/>
          </p:cNvSpPr>
          <p:nvPr>
            <p:ph idx="1"/>
          </p:nvPr>
        </p:nvSpPr>
        <p:spPr>
          <a:xfrm>
            <a:off x="701467" y="1731020"/>
            <a:ext cx="7162800" cy="3512322"/>
          </a:xfrm>
        </p:spPr>
        <p:txBody>
          <a:bodyPr>
            <a:normAutofit/>
          </a:bodyPr>
          <a:lstStyle/>
          <a:p>
            <a:r>
              <a:rPr lang="en-US" sz="3200" dirty="0" smtClean="0"/>
              <a:t>Speed ?</a:t>
            </a:r>
          </a:p>
          <a:p>
            <a:r>
              <a:rPr lang="en-US" sz="3200" dirty="0" smtClean="0"/>
              <a:t>Media ?</a:t>
            </a:r>
          </a:p>
          <a:p>
            <a:r>
              <a:rPr lang="en-US" sz="3200" dirty="0" smtClean="0"/>
              <a:t>Deployment ?</a:t>
            </a:r>
          </a:p>
          <a:p>
            <a:r>
              <a:rPr lang="en-US" sz="3200" dirty="0" smtClean="0"/>
              <a:t>Function ?</a:t>
            </a:r>
          </a:p>
          <a:p>
            <a:r>
              <a:rPr lang="en-US" sz="3200" dirty="0" smtClean="0"/>
              <a:t>Application ?</a:t>
            </a:r>
          </a:p>
          <a:p>
            <a:r>
              <a:rPr lang="en-US" sz="3200" dirty="0" smtClean="0"/>
              <a:t>What’s Next ?</a:t>
            </a:r>
          </a:p>
        </p:txBody>
      </p:sp>
      <p:pic>
        <p:nvPicPr>
          <p:cNvPr id="5124" name="Picture 4" descr="http://www.google.com/url?source=imglanding&amp;ct=img&amp;q=http://bloodsweatandpeanutbutter.files.wordpress.com/2012/09/med_minstrel.gif&amp;sa=X&amp;ei=f7iqUJnvMuOh2QW2uoCgDg&amp;ved=0CAwQ8wc&amp;usg=AFQjCNGgJCbTLOnNCjhwOo5VGzIMZGn5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205" y="1678776"/>
            <a:ext cx="3117939" cy="361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71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Data Center Bridging </a:t>
            </a:r>
            <a:r>
              <a:rPr lang="en-US" sz="3200" dirty="0" err="1" smtClean="0"/>
              <a:t>eXchange</a:t>
            </a:r>
            <a:r>
              <a:rPr lang="en-US" sz="3200" dirty="0" smtClean="0"/>
              <a:t> (DCBX)</a:t>
            </a:r>
            <a:endParaRPr lang="en-US" sz="3200" dirty="0"/>
          </a:p>
        </p:txBody>
      </p:sp>
      <p:sp>
        <p:nvSpPr>
          <p:cNvPr id="3" name="Text Placeholder 2"/>
          <p:cNvSpPr>
            <a:spLocks noGrp="1"/>
          </p:cNvSpPr>
          <p:nvPr>
            <p:ph type="body" idx="1"/>
          </p:nvPr>
        </p:nvSpPr>
        <p:spPr>
          <a:xfrm>
            <a:off x="609600" y="1371600"/>
            <a:ext cx="3810000" cy="881197"/>
          </a:xfrm>
        </p:spPr>
        <p:txBody>
          <a:bodyPr/>
          <a:lstStyle/>
          <a:p>
            <a:pPr algn="ctr"/>
            <a:r>
              <a:rPr lang="en-US" dirty="0" smtClean="0"/>
              <a:t>Standards</a:t>
            </a:r>
            <a:endParaRPr lang="en-US" dirty="0"/>
          </a:p>
        </p:txBody>
      </p:sp>
      <p:sp>
        <p:nvSpPr>
          <p:cNvPr id="4" name="Content Placeholder 3"/>
          <p:cNvSpPr>
            <a:spLocks noGrp="1"/>
          </p:cNvSpPr>
          <p:nvPr>
            <p:ph sz="half" idx="2"/>
          </p:nvPr>
        </p:nvSpPr>
        <p:spPr>
          <a:xfrm>
            <a:off x="609600" y="2357282"/>
            <a:ext cx="3810000" cy="3836313"/>
          </a:xfrm>
        </p:spPr>
        <p:txBody>
          <a:bodyPr/>
          <a:lstStyle/>
          <a:p>
            <a:r>
              <a:rPr lang="en-US" dirty="0" smtClean="0"/>
              <a:t>Pre-standard</a:t>
            </a:r>
          </a:p>
          <a:p>
            <a:pPr lvl="1"/>
            <a:r>
              <a:rPr lang="en-US" dirty="0" smtClean="0"/>
              <a:t>Convergence Enhanced Ethernet (CEE)</a:t>
            </a:r>
          </a:p>
          <a:p>
            <a:r>
              <a:rPr lang="en-US" dirty="0" smtClean="0"/>
              <a:t>IEEE P802.1Qaz</a:t>
            </a:r>
          </a:p>
          <a:p>
            <a:pPr lvl="1"/>
            <a:r>
              <a:rPr lang="en-US" dirty="0" smtClean="0"/>
              <a:t>Approved as IEEE standards in June 2011</a:t>
            </a:r>
          </a:p>
        </p:txBody>
      </p:sp>
      <p:sp>
        <p:nvSpPr>
          <p:cNvPr id="5" name="Text Placeholder 4"/>
          <p:cNvSpPr>
            <a:spLocks noGrp="1"/>
          </p:cNvSpPr>
          <p:nvPr>
            <p:ph type="body" sz="quarter" idx="3"/>
          </p:nvPr>
        </p:nvSpPr>
        <p:spPr>
          <a:xfrm>
            <a:off x="4648200" y="1371601"/>
            <a:ext cx="3809999" cy="881197"/>
          </a:xfrm>
        </p:spPr>
        <p:txBody>
          <a:bodyPr/>
          <a:lstStyle/>
          <a:p>
            <a:pPr algn="ctr"/>
            <a:r>
              <a:rPr lang="en-US" dirty="0" smtClean="0"/>
              <a:t>Industry</a:t>
            </a:r>
            <a:endParaRPr lang="en-US" dirty="0"/>
          </a:p>
        </p:txBody>
      </p:sp>
      <p:sp>
        <p:nvSpPr>
          <p:cNvPr id="6" name="Content Placeholder 5"/>
          <p:cNvSpPr>
            <a:spLocks noGrp="1"/>
          </p:cNvSpPr>
          <p:nvPr>
            <p:ph sz="quarter" idx="4"/>
          </p:nvPr>
        </p:nvSpPr>
        <p:spPr>
          <a:xfrm>
            <a:off x="4645025" y="2357282"/>
            <a:ext cx="4041775" cy="4424518"/>
          </a:xfrm>
        </p:spPr>
        <p:txBody>
          <a:bodyPr>
            <a:normAutofit/>
          </a:bodyPr>
          <a:lstStyle/>
          <a:p>
            <a:r>
              <a:rPr lang="en-US" dirty="0" smtClean="0"/>
              <a:t>Many switch, adapter and chipset vendors</a:t>
            </a:r>
          </a:p>
          <a:p>
            <a:r>
              <a:rPr lang="en-US" dirty="0" smtClean="0"/>
              <a:t>Interoperability</a:t>
            </a:r>
          </a:p>
          <a:p>
            <a:pPr lvl="1"/>
            <a:r>
              <a:rPr lang="en-US" dirty="0" smtClean="0"/>
              <a:t>Most venders support </a:t>
            </a:r>
            <a:br>
              <a:rPr lang="en-US" dirty="0" smtClean="0"/>
            </a:br>
            <a:r>
              <a:rPr lang="en-US" dirty="0" smtClean="0"/>
              <a:t>CEE 1.01</a:t>
            </a:r>
          </a:p>
          <a:p>
            <a:pPr lvl="2"/>
            <a:r>
              <a:rPr lang="en-US" dirty="0" smtClean="0"/>
              <a:t>Highly interoperable</a:t>
            </a:r>
          </a:p>
          <a:p>
            <a:pPr lvl="1"/>
            <a:r>
              <a:rPr lang="en-US" dirty="0" smtClean="0"/>
              <a:t>Few venders support IEEE 802.1Qaz today</a:t>
            </a:r>
          </a:p>
          <a:p>
            <a:pPr lvl="2"/>
            <a:r>
              <a:rPr lang="en-US" dirty="0" smtClean="0"/>
              <a:t>Most have roadmap to support this in near future</a:t>
            </a:r>
          </a:p>
        </p:txBody>
      </p:sp>
    </p:spTree>
    <p:extLst>
      <p:ext uri="{BB962C8B-B14F-4D97-AF65-F5344CB8AC3E}">
        <p14:creationId xmlns:p14="http://schemas.microsoft.com/office/powerpoint/2010/main" val="177909346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Congestion Notification</a:t>
            </a:r>
            <a:endParaRPr lang="en-US" dirty="0"/>
          </a:p>
        </p:txBody>
      </p:sp>
      <p:sp>
        <p:nvSpPr>
          <p:cNvPr id="3" name="Text Placeholder 2"/>
          <p:cNvSpPr>
            <a:spLocks noGrp="1"/>
          </p:cNvSpPr>
          <p:nvPr>
            <p:ph type="body" idx="1"/>
          </p:nvPr>
        </p:nvSpPr>
        <p:spPr/>
        <p:txBody>
          <a:bodyPr/>
          <a:lstStyle/>
          <a:p>
            <a:pPr algn="ctr"/>
            <a:r>
              <a:rPr lang="en-US" dirty="0" smtClean="0"/>
              <a:t>Standards</a:t>
            </a:r>
            <a:endParaRPr lang="en-US" dirty="0"/>
          </a:p>
        </p:txBody>
      </p:sp>
      <p:sp>
        <p:nvSpPr>
          <p:cNvPr id="4" name="Content Placeholder 3"/>
          <p:cNvSpPr>
            <a:spLocks noGrp="1"/>
          </p:cNvSpPr>
          <p:nvPr>
            <p:ph sz="half" idx="2"/>
          </p:nvPr>
        </p:nvSpPr>
        <p:spPr/>
        <p:txBody>
          <a:bodyPr/>
          <a:lstStyle/>
          <a:p>
            <a:r>
              <a:rPr lang="en-US" dirty="0" smtClean="0"/>
              <a:t>IEEE 802.1Qau</a:t>
            </a:r>
          </a:p>
          <a:p>
            <a:pPr lvl="1"/>
            <a:r>
              <a:rPr lang="en-US" dirty="0" smtClean="0"/>
              <a:t>Approved as IEEE standards in 2010</a:t>
            </a:r>
          </a:p>
        </p:txBody>
      </p:sp>
      <p:sp>
        <p:nvSpPr>
          <p:cNvPr id="5" name="Text Placeholder 4"/>
          <p:cNvSpPr>
            <a:spLocks noGrp="1"/>
          </p:cNvSpPr>
          <p:nvPr>
            <p:ph type="body" sz="quarter" idx="3"/>
          </p:nvPr>
        </p:nvSpPr>
        <p:spPr/>
        <p:txBody>
          <a:bodyPr/>
          <a:lstStyle/>
          <a:p>
            <a:pPr algn="ctr"/>
            <a:r>
              <a:rPr lang="en-US" dirty="0" smtClean="0"/>
              <a:t>Industry</a:t>
            </a:r>
            <a:endParaRPr lang="en-US" dirty="0"/>
          </a:p>
        </p:txBody>
      </p:sp>
      <p:sp>
        <p:nvSpPr>
          <p:cNvPr id="6" name="Content Placeholder 5"/>
          <p:cNvSpPr>
            <a:spLocks noGrp="1"/>
          </p:cNvSpPr>
          <p:nvPr>
            <p:ph sz="quarter" idx="4"/>
          </p:nvPr>
        </p:nvSpPr>
        <p:spPr/>
        <p:txBody>
          <a:bodyPr>
            <a:normAutofit/>
          </a:bodyPr>
          <a:lstStyle/>
          <a:p>
            <a:r>
              <a:rPr lang="en-US" dirty="0" smtClean="0"/>
              <a:t>Very few support</a:t>
            </a:r>
          </a:p>
          <a:p>
            <a:r>
              <a:rPr lang="en-US" dirty="0" smtClean="0"/>
              <a:t>Few have roadmap in the near future</a:t>
            </a:r>
          </a:p>
          <a:p>
            <a:r>
              <a:rPr lang="en-US" dirty="0" smtClean="0"/>
              <a:t>Interoperability</a:t>
            </a:r>
          </a:p>
          <a:p>
            <a:pPr lvl="1"/>
            <a:r>
              <a:rPr lang="en-US" dirty="0" smtClean="0"/>
              <a:t>Limited early interoperability testing fall 2010</a:t>
            </a:r>
          </a:p>
          <a:p>
            <a:pPr lvl="1"/>
            <a:r>
              <a:rPr lang="en-US" dirty="0" smtClean="0"/>
              <a:t>More testing planned</a:t>
            </a:r>
            <a:endParaRPr lang="en-US" dirty="0"/>
          </a:p>
        </p:txBody>
      </p:sp>
    </p:spTree>
    <p:extLst>
      <p:ext uri="{BB962C8B-B14F-4D97-AF65-F5344CB8AC3E}">
        <p14:creationId xmlns:p14="http://schemas.microsoft.com/office/powerpoint/2010/main" val="242068292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3850"/>
            <a:ext cx="8229600" cy="6191250"/>
          </a:xfrm>
          <a:prstGeom prst="rect">
            <a:avLst/>
          </a:prstGeom>
        </p:spPr>
      </p:pic>
      <p:sp>
        <p:nvSpPr>
          <p:cNvPr id="7" name="Title 6"/>
          <p:cNvSpPr>
            <a:spLocks noGrp="1"/>
          </p:cNvSpPr>
          <p:nvPr>
            <p:ph type="title"/>
          </p:nvPr>
        </p:nvSpPr>
        <p:spPr>
          <a:xfrm>
            <a:off x="1956173" y="802170"/>
            <a:ext cx="5231655" cy="803729"/>
          </a:xfrm>
        </p:spPr>
        <p:txBody>
          <a:bodyPr>
            <a:normAutofit/>
          </a:bodyPr>
          <a:lstStyle/>
          <a:p>
            <a:r>
              <a:rPr lang="en-US" dirty="0" smtClean="0">
                <a:solidFill>
                  <a:schemeClr val="bg1"/>
                </a:solidFill>
              </a:rPr>
              <a:t>Road to Success</a:t>
            </a:r>
            <a:endParaRPr lang="en-US" dirty="0">
              <a:solidFill>
                <a:schemeClr val="bg1"/>
              </a:solidFill>
            </a:endParaRPr>
          </a:p>
        </p:txBody>
      </p:sp>
      <p:sp>
        <p:nvSpPr>
          <p:cNvPr id="8" name="Text Placeholder 7"/>
          <p:cNvSpPr>
            <a:spLocks noGrp="1"/>
          </p:cNvSpPr>
          <p:nvPr>
            <p:ph type="body" idx="1"/>
          </p:nvPr>
        </p:nvSpPr>
        <p:spPr>
          <a:xfrm>
            <a:off x="414402" y="3449321"/>
            <a:ext cx="3009933" cy="907920"/>
          </a:xfrm>
        </p:spPr>
        <p:txBody>
          <a:bodyPr/>
          <a:lstStyle/>
          <a:p>
            <a:pPr algn="ctr"/>
            <a:r>
              <a:rPr lang="en-US" sz="2400" b="1" dirty="0" smtClean="0">
                <a:solidFill>
                  <a:schemeClr val="bg1"/>
                </a:solidFill>
              </a:rPr>
              <a:t>Testing, testing, and more testing</a:t>
            </a:r>
            <a:endParaRPr lang="en-US" sz="2400" b="1"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8" r="35542" b="30000"/>
          <a:stretch/>
        </p:blipFill>
        <p:spPr>
          <a:xfrm>
            <a:off x="8201025" y="314325"/>
            <a:ext cx="523875" cy="533400"/>
          </a:xfrm>
          <a:prstGeom prst="rect">
            <a:avLst/>
          </a:prstGeom>
        </p:spPr>
      </p:pic>
    </p:spTree>
    <p:extLst>
      <p:ext uri="{BB962C8B-B14F-4D97-AF65-F5344CB8AC3E}">
        <p14:creationId xmlns:p14="http://schemas.microsoft.com/office/powerpoint/2010/main" val="31116243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509477" y="687713"/>
            <a:ext cx="3429000" cy="3962400"/>
          </a:xfrm>
          <a:prstGeom prst="rect">
            <a:avLst/>
          </a:prstGeom>
        </p:spPr>
        <p:txBody>
          <a:bodyPr vert="horz" lIns="91440" tIns="45720" rIns="91440" bIns="45720" rtlCol="0">
            <a:noAutofit/>
          </a:bodyPr>
          <a:lstStyle/>
          <a:p>
            <a:pPr marL="342900" indent="-342900">
              <a:spcBef>
                <a:spcPct val="20000"/>
              </a:spcBef>
              <a:defRPr/>
            </a:pPr>
            <a:endParaRPr lang="en-US" sz="2800" dirty="0" smtClean="0">
              <a:latin typeface="+mn-lt"/>
            </a:endParaRPr>
          </a:p>
        </p:txBody>
      </p:sp>
      <p:sp>
        <p:nvSpPr>
          <p:cNvPr id="4" name="Rectangle 2"/>
          <p:cNvSpPr txBox="1">
            <a:spLocks noChangeArrowheads="1"/>
          </p:cNvSpPr>
          <p:nvPr/>
        </p:nvSpPr>
        <p:spPr bwMode="auto">
          <a:xfrm>
            <a:off x="533400" y="300567"/>
            <a:ext cx="6934200" cy="613833"/>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smtClean="0">
                <a:ln>
                  <a:noFill/>
                </a:ln>
                <a:solidFill>
                  <a:srgbClr val="FF0000"/>
                </a:solidFill>
                <a:effectLst/>
                <a:uLnTx/>
                <a:uFillTx/>
                <a:latin typeface="+mn-lt"/>
                <a:ea typeface="+mn-ea"/>
                <a:cs typeface="+mn-cs"/>
              </a:rPr>
              <a:t>A </a:t>
            </a:r>
            <a:r>
              <a:rPr kumimoji="0" lang="en-US" sz="2400" b="1" i="1" u="none" strike="noStrike" kern="1200" cap="none" spc="0" normalizeH="0" noProof="0" dirty="0" smtClean="0">
                <a:ln>
                  <a:noFill/>
                </a:ln>
                <a:solidFill>
                  <a:srgbClr val="FF0000"/>
                </a:solidFill>
                <a:effectLst/>
                <a:uLnTx/>
                <a:uFillTx/>
                <a:latin typeface="+mn-lt"/>
                <a:ea typeface="+mn-ea"/>
                <a:cs typeface="+mn-cs"/>
              </a:rPr>
              <a:t>lot to test in the Converged Data Center</a:t>
            </a:r>
            <a:endParaRPr kumimoji="0" lang="en-US" sz="2400" b="1" i="1"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3" name="Picture 2" descr="virutalization_e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82" y="1041976"/>
            <a:ext cx="8655743" cy="3535444"/>
          </a:xfrm>
          <a:prstGeom prst="rect">
            <a:avLst/>
          </a:prstGeom>
        </p:spPr>
      </p:pic>
      <p:sp>
        <p:nvSpPr>
          <p:cNvPr id="13" name="TextBox 12"/>
          <p:cNvSpPr txBox="1"/>
          <p:nvPr/>
        </p:nvSpPr>
        <p:spPr>
          <a:xfrm>
            <a:off x="647936" y="4924025"/>
            <a:ext cx="7995533" cy="830997"/>
          </a:xfrm>
          <a:prstGeom prst="rect">
            <a:avLst/>
          </a:prstGeom>
          <a:noFill/>
        </p:spPr>
        <p:txBody>
          <a:bodyPr wrap="square" rtlCol="0">
            <a:spAutoFit/>
          </a:bodyPr>
          <a:lstStyle/>
          <a:p>
            <a:r>
              <a:rPr lang="en-US" sz="1600" dirty="0" smtClean="0"/>
              <a:t>DCB protocols, FCoE/iSCSI/</a:t>
            </a:r>
            <a:r>
              <a:rPr lang="en-US" sz="1600" dirty="0" err="1" smtClean="0"/>
              <a:t>RoCE</a:t>
            </a:r>
            <a:r>
              <a:rPr lang="en-US" sz="1600" dirty="0" smtClean="0"/>
              <a:t> /</a:t>
            </a:r>
            <a:r>
              <a:rPr lang="en-US" sz="1600" dirty="0" err="1" smtClean="0"/>
              <a:t>iWARP</a:t>
            </a:r>
            <a:r>
              <a:rPr lang="en-US" sz="1600" dirty="0" smtClean="0"/>
              <a:t> applications, converged switches, DCB adapters, Bridging protocols, Routing protocols, 40/100GbE uplinks, virtualization performance</a:t>
            </a:r>
            <a:endParaRPr lang="en-US" sz="1600" dirty="0"/>
          </a:p>
        </p:txBody>
      </p:sp>
    </p:spTree>
    <p:extLst>
      <p:ext uri="{BB962C8B-B14F-4D97-AF65-F5344CB8AC3E}">
        <p14:creationId xmlns:p14="http://schemas.microsoft.com/office/powerpoint/2010/main" val="4272798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Lef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Ethernet Alliance Testing </a:t>
            </a:r>
            <a:br>
              <a:rPr lang="en-US" sz="3200" dirty="0" smtClean="0"/>
            </a:br>
            <a:r>
              <a:rPr lang="en-US" sz="3200" dirty="0" smtClean="0"/>
              <a:t>end-to-end</a:t>
            </a:r>
            <a:endParaRPr lang="en-US" sz="3200" dirty="0"/>
          </a:p>
        </p:txBody>
      </p:sp>
      <p:sp>
        <p:nvSpPr>
          <p:cNvPr id="10" name="Rounded Rectangle 9"/>
          <p:cNvSpPr/>
          <p:nvPr/>
        </p:nvSpPr>
        <p:spPr>
          <a:xfrm>
            <a:off x="5342225" y="1387282"/>
            <a:ext cx="2405269" cy="2037522"/>
          </a:xfrm>
          <a:prstGeom prst="roundRect">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0" scaled="1"/>
            <a:tileRect/>
          </a:gra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solidFill>
                  <a:schemeClr val="bg1"/>
                </a:solidFill>
              </a:rPr>
              <a:t>Network testing</a:t>
            </a:r>
          </a:p>
          <a:p>
            <a:pPr algn="ctr"/>
            <a:endParaRPr lang="en-US" sz="1600" dirty="0" smtClean="0">
              <a:solidFill>
                <a:schemeClr val="bg1"/>
              </a:solidFill>
            </a:endParaRPr>
          </a:p>
          <a:p>
            <a:pPr algn="ctr"/>
            <a:r>
              <a:rPr lang="en-US" sz="1600" dirty="0" smtClean="0">
                <a:solidFill>
                  <a:schemeClr val="bg1"/>
                </a:solidFill>
              </a:rPr>
              <a:t>TCP/IP performance</a:t>
            </a:r>
          </a:p>
          <a:p>
            <a:pPr algn="ctr"/>
            <a:r>
              <a:rPr lang="en-US" sz="1600" dirty="0" smtClean="0">
                <a:solidFill>
                  <a:schemeClr val="bg1"/>
                </a:solidFill>
              </a:rPr>
              <a:t>Switch performance</a:t>
            </a:r>
          </a:p>
          <a:p>
            <a:pPr algn="ctr"/>
            <a:r>
              <a:rPr lang="en-US" sz="1600" dirty="0" smtClean="0">
                <a:solidFill>
                  <a:schemeClr val="bg1"/>
                </a:solidFill>
              </a:rPr>
              <a:t>Ethernet</a:t>
            </a:r>
          </a:p>
        </p:txBody>
      </p:sp>
      <p:sp>
        <p:nvSpPr>
          <p:cNvPr id="11" name="Rounded Rectangle 10"/>
          <p:cNvSpPr/>
          <p:nvPr/>
        </p:nvSpPr>
        <p:spPr>
          <a:xfrm>
            <a:off x="1429967" y="1391601"/>
            <a:ext cx="2405269" cy="2037522"/>
          </a:xfrm>
          <a:prstGeom prst="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0" scaled="1"/>
            <a:tileRect/>
          </a:gra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t>Storage testing</a:t>
            </a:r>
          </a:p>
          <a:p>
            <a:pPr algn="ctr"/>
            <a:endParaRPr lang="en-US" sz="1600" dirty="0" smtClean="0"/>
          </a:p>
          <a:p>
            <a:pPr algn="ctr"/>
            <a:r>
              <a:rPr lang="en-US" sz="1600" dirty="0" smtClean="0"/>
              <a:t>I/O performance</a:t>
            </a:r>
          </a:p>
          <a:p>
            <a:pPr algn="ctr"/>
            <a:r>
              <a:rPr lang="en-US" sz="1600" dirty="0" smtClean="0"/>
              <a:t>Server performance</a:t>
            </a:r>
          </a:p>
          <a:p>
            <a:pPr algn="ctr"/>
            <a:r>
              <a:rPr lang="en-US" sz="1600" dirty="0" smtClean="0"/>
              <a:t>Fibre Channel</a:t>
            </a:r>
          </a:p>
        </p:txBody>
      </p:sp>
      <p:sp>
        <p:nvSpPr>
          <p:cNvPr id="12" name="Isosceles Triangle 11"/>
          <p:cNvSpPr/>
          <p:nvPr/>
        </p:nvSpPr>
        <p:spPr>
          <a:xfrm>
            <a:off x="1973610" y="1383588"/>
            <a:ext cx="5201628" cy="4407612"/>
          </a:xfrm>
          <a:prstGeom prst="triangle">
            <a:avLst>
              <a:gd name="adj" fmla="val 49803"/>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EA Plugfest converged network testing</a:t>
            </a:r>
          </a:p>
          <a:p>
            <a:pPr algn="ctr"/>
            <a:endParaRPr lang="en-US" sz="1600" dirty="0" smtClean="0"/>
          </a:p>
          <a:p>
            <a:pPr algn="ctr"/>
            <a:r>
              <a:rPr lang="en-US" sz="1600" dirty="0" smtClean="0"/>
              <a:t>FCoE/iSCSI/</a:t>
            </a:r>
            <a:r>
              <a:rPr lang="en-US" sz="1600" dirty="0" err="1" smtClean="0"/>
              <a:t>iWARP</a:t>
            </a:r>
            <a:r>
              <a:rPr lang="en-US" sz="1600" dirty="0" smtClean="0"/>
              <a:t>/</a:t>
            </a:r>
            <a:r>
              <a:rPr lang="en-US" sz="1600" dirty="0" err="1" smtClean="0"/>
              <a:t>RoCE</a:t>
            </a:r>
            <a:endParaRPr lang="en-US" sz="1600" dirty="0" smtClean="0"/>
          </a:p>
          <a:p>
            <a:pPr algn="ctr"/>
            <a:r>
              <a:rPr lang="en-US" sz="1600" dirty="0" smtClean="0"/>
              <a:t>Data Center Bridging</a:t>
            </a:r>
          </a:p>
          <a:p>
            <a:pPr algn="ctr"/>
            <a:r>
              <a:rPr lang="en-US" sz="1600" dirty="0" smtClean="0"/>
              <a:t>Storage + TCP/IP</a:t>
            </a:r>
          </a:p>
          <a:p>
            <a:pPr algn="ctr"/>
            <a:r>
              <a:rPr lang="en-US" sz="1600" dirty="0" smtClean="0"/>
              <a:t>CNA</a:t>
            </a:r>
          </a:p>
          <a:p>
            <a:pPr algn="ctr"/>
            <a:r>
              <a:rPr lang="en-US" sz="1600" dirty="0" smtClean="0"/>
              <a:t>Virtualization</a:t>
            </a:r>
            <a:endParaRPr lang="en-US" sz="1600" dirty="0"/>
          </a:p>
        </p:txBody>
      </p:sp>
      <p:grpSp>
        <p:nvGrpSpPr>
          <p:cNvPr id="2" name="Group 1"/>
          <p:cNvGrpSpPr/>
          <p:nvPr/>
        </p:nvGrpSpPr>
        <p:grpSpPr>
          <a:xfrm>
            <a:off x="913656" y="3653223"/>
            <a:ext cx="7188186" cy="1417824"/>
            <a:chOff x="913656" y="3653223"/>
            <a:chExt cx="7188186" cy="1417824"/>
          </a:xfrm>
        </p:grpSpPr>
        <p:sp>
          <p:nvSpPr>
            <p:cNvPr id="6" name="TextBox 5"/>
            <p:cNvSpPr txBox="1"/>
            <p:nvPr/>
          </p:nvSpPr>
          <p:spPr>
            <a:xfrm>
              <a:off x="913656" y="3653223"/>
              <a:ext cx="7188186" cy="1417824"/>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a:lightRig rig="threePt" dir="t"/>
            </a:scene3d>
            <a:sp3d>
              <a:bevelT prst="relaxedInset"/>
            </a:sp3d>
          </p:spPr>
          <p:txBody>
            <a:bodyPr wrap="none" rtlCol="0">
              <a:spAutoFit/>
            </a:bodyPr>
            <a:lstStyle/>
            <a:p>
              <a:pPr>
                <a:lnSpc>
                  <a:spcPct val="150000"/>
                </a:lnSpc>
              </a:pPr>
              <a:r>
                <a:rPr lang="en-US" sz="2000" b="1" dirty="0" smtClean="0">
                  <a:solidFill>
                    <a:srgbClr val="CCFFCC"/>
                  </a:solidFill>
                </a:rPr>
                <a:t>Ethernet Alliance facilitates multi-vendor </a:t>
              </a:r>
              <a:r>
                <a:rPr lang="en-US" sz="2000" b="1" dirty="0" err="1" smtClean="0">
                  <a:solidFill>
                    <a:srgbClr val="CCFFCC"/>
                  </a:solidFill>
                </a:rPr>
                <a:t>PlugFests</a:t>
              </a:r>
              <a:r>
                <a:rPr lang="en-US" sz="2000" b="1" dirty="0" smtClean="0">
                  <a:solidFill>
                    <a:srgbClr val="CCFFCC"/>
                  </a:solidFill>
                </a:rPr>
                <a:t> at </a:t>
              </a:r>
              <a:br>
                <a:rPr lang="en-US" sz="2000" b="1" dirty="0" smtClean="0">
                  <a:solidFill>
                    <a:srgbClr val="CCFFCC"/>
                  </a:solidFill>
                </a:rPr>
              </a:br>
              <a:r>
                <a:rPr lang="en-US" sz="2000" b="1" dirty="0" smtClean="0">
                  <a:solidFill>
                    <a:srgbClr val="CCFFCC"/>
                  </a:solidFill>
                </a:rPr>
                <a:t>University of New Hampshire Interoperability lab </a:t>
              </a:r>
              <a:br>
                <a:rPr lang="en-US" sz="2000" b="1" dirty="0" smtClean="0">
                  <a:solidFill>
                    <a:srgbClr val="CCFFCC"/>
                  </a:solidFill>
                </a:rPr>
              </a:br>
              <a:r>
                <a:rPr lang="en-US" sz="2000" b="1" dirty="0" smtClean="0">
                  <a:solidFill>
                    <a:srgbClr val="CCFFCC"/>
                  </a:solidFill>
                </a:rPr>
                <a:t>to validate end-to-end converged network functionality.</a:t>
              </a:r>
              <a:endParaRPr lang="en-US" sz="2000" b="1" dirty="0">
                <a:solidFill>
                  <a:srgbClr val="CCFFCC"/>
                </a:solidFill>
              </a:endParaRPr>
            </a:p>
          </p:txBody>
        </p:sp>
        <p:grpSp>
          <p:nvGrpSpPr>
            <p:cNvPr id="14" name="Group 13"/>
            <p:cNvGrpSpPr/>
            <p:nvPr/>
          </p:nvGrpSpPr>
          <p:grpSpPr>
            <a:xfrm>
              <a:off x="6517627" y="4121387"/>
              <a:ext cx="889564" cy="562801"/>
              <a:chOff x="7572054" y="3904180"/>
              <a:chExt cx="1006867" cy="667820"/>
            </a:xfrm>
          </p:grpSpPr>
          <p:sp>
            <p:nvSpPr>
              <p:cNvPr id="13" name="Rectangle 12"/>
              <p:cNvSpPr/>
              <p:nvPr/>
            </p:nvSpPr>
            <p:spPr>
              <a:xfrm>
                <a:off x="7572054" y="3904180"/>
                <a:ext cx="1006867" cy="667820"/>
              </a:xfrm>
              <a:prstGeom prst="rect">
                <a:avLst/>
              </a:prstGeom>
              <a:solidFill>
                <a:srgbClr val="CCFFCC"/>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CFFCC"/>
                  </a:solidFill>
                </a:endParaRPr>
              </a:p>
            </p:txBody>
          </p:sp>
          <p:pic>
            <p:nvPicPr>
              <p:cNvPr id="54274" name="Picture 2" descr="UNH-IOL">
                <a:hlinkClick r:id="rId2"/>
              </p:cNvPr>
              <p:cNvPicPr>
                <a:picLocks noChangeAspect="1" noChangeArrowheads="1"/>
              </p:cNvPicPr>
              <p:nvPr/>
            </p:nvPicPr>
            <p:blipFill>
              <a:blip r:embed="rId3" cstate="print"/>
              <a:srcRect/>
              <a:stretch>
                <a:fillRect/>
              </a:stretch>
            </p:blipFill>
            <p:spPr bwMode="auto">
              <a:xfrm>
                <a:off x="7629466" y="3924279"/>
                <a:ext cx="918632" cy="612421"/>
              </a:xfrm>
              <a:prstGeom prst="rect">
                <a:avLst/>
              </a:prstGeom>
              <a:noFill/>
            </p:spPr>
          </p:pic>
        </p:grpSp>
      </p:grpSp>
    </p:spTree>
    <p:extLst>
      <p:ext uri="{BB962C8B-B14F-4D97-AF65-F5344CB8AC3E}">
        <p14:creationId xmlns:p14="http://schemas.microsoft.com/office/powerpoint/2010/main" val="1346895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Scale>
                                      <p:cBhvr>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
                                        </p:tgtEl>
                                        <p:attrNameLst>
                                          <p:attrName>ppt_x</p:attrName>
                                          <p:attrName>ppt_y</p:attrName>
                                        </p:attrNameLst>
                                      </p:cBhvr>
                                    </p:animMotion>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
                                        </p:tgtEl>
                                        <p:attrNameLst>
                                          <p:attrName>ppt_x</p:attrName>
                                          <p:attrName>ppt_y</p:attrName>
                                        </p:attrNameLst>
                                      </p:cBhvr>
                                    </p:animMotion>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Scale>
                                      <p:cBhvr>
                                        <p:cTn id="28"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gtEl>
                                        <p:attrNameLst>
                                          <p:attrName>ppt_x</p:attrName>
                                          <p:attrName>ppt_y</p:attrName>
                                        </p:attrNameLst>
                                      </p:cBhvr>
                                    </p:animMotion>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3836377" y="1219200"/>
            <a:ext cx="4774223" cy="5029200"/>
          </a:xfrm>
        </p:spPr>
        <p:txBody>
          <a:bodyPr>
            <a:normAutofit fontScale="92500" lnSpcReduction="20000"/>
          </a:bodyPr>
          <a:lstStyle/>
          <a:p>
            <a:pPr>
              <a:spcBef>
                <a:spcPts val="1200"/>
              </a:spcBef>
              <a:buClr>
                <a:schemeClr val="tx1"/>
              </a:buClr>
              <a:buFont typeface="Wingdings" pitchFamily="2" charset="2"/>
              <a:buChar char="Ø"/>
            </a:pPr>
            <a:r>
              <a:rPr lang="en-US" sz="2000" dirty="0" smtClean="0">
                <a:solidFill>
                  <a:schemeClr val="tx1"/>
                </a:solidFill>
              </a:rPr>
              <a:t>OFC 2012:  From the Cloud to the Data Center</a:t>
            </a:r>
          </a:p>
          <a:p>
            <a:pPr marL="754380" lvl="1" indent="-228600">
              <a:spcBef>
                <a:spcPts val="0"/>
              </a:spcBef>
              <a:buFont typeface="Arial" pitchFamily="34" charset="0"/>
              <a:buChar char="•"/>
            </a:pPr>
            <a:r>
              <a:rPr lang="en-US" sz="1800" dirty="0" smtClean="0">
                <a:solidFill>
                  <a:srgbClr val="0070C0"/>
                </a:solidFill>
              </a:rPr>
              <a:t>Optical Technologies Featured</a:t>
            </a:r>
          </a:p>
          <a:p>
            <a:pPr marL="1242695" lvl="2" indent="-285750">
              <a:spcBef>
                <a:spcPts val="0"/>
              </a:spcBef>
              <a:buFont typeface="Courier New" pitchFamily="49" charset="0"/>
              <a:buChar char="o"/>
            </a:pPr>
            <a:r>
              <a:rPr lang="en-US" sz="1600" dirty="0" smtClean="0">
                <a:solidFill>
                  <a:srgbClr val="0070C0"/>
                </a:solidFill>
              </a:rPr>
              <a:t>100 GbE over OTN</a:t>
            </a:r>
          </a:p>
          <a:p>
            <a:pPr marL="1242695" lvl="2" indent="-285750">
              <a:spcBef>
                <a:spcPts val="0"/>
              </a:spcBef>
              <a:buFont typeface="Courier New" pitchFamily="49" charset="0"/>
              <a:buChar char="o"/>
            </a:pPr>
            <a:r>
              <a:rPr lang="en-US" sz="1600" dirty="0" smtClean="0">
                <a:solidFill>
                  <a:srgbClr val="0070C0"/>
                </a:solidFill>
              </a:rPr>
              <a:t>100 GbE (100GBASE-LR4)</a:t>
            </a:r>
          </a:p>
          <a:p>
            <a:pPr marL="1242695" lvl="2" indent="-285750">
              <a:spcBef>
                <a:spcPts val="0"/>
              </a:spcBef>
              <a:buFont typeface="Courier New" pitchFamily="49" charset="0"/>
              <a:buChar char="o"/>
            </a:pPr>
            <a:r>
              <a:rPr lang="en-US" sz="1600" dirty="0" smtClean="0">
                <a:solidFill>
                  <a:srgbClr val="0070C0"/>
                </a:solidFill>
              </a:rPr>
              <a:t>40 GbE</a:t>
            </a:r>
          </a:p>
          <a:p>
            <a:pPr marL="1242695" lvl="2" indent="-285750">
              <a:spcBef>
                <a:spcPts val="0"/>
              </a:spcBef>
              <a:buFont typeface="Courier New" pitchFamily="49" charset="0"/>
              <a:buChar char="o"/>
            </a:pPr>
            <a:r>
              <a:rPr lang="en-US" sz="1600" dirty="0" smtClean="0">
                <a:solidFill>
                  <a:srgbClr val="0070C0"/>
                </a:solidFill>
              </a:rPr>
              <a:t>40 GbE to 4 x 10 GbE Breakout  </a:t>
            </a:r>
          </a:p>
          <a:p>
            <a:pPr marL="1242695" lvl="2" indent="-285750">
              <a:spcBef>
                <a:spcPts val="0"/>
              </a:spcBef>
              <a:buFont typeface="Courier New" pitchFamily="49" charset="0"/>
              <a:buChar char="o"/>
            </a:pPr>
            <a:r>
              <a:rPr lang="en-US" sz="1600" dirty="0" smtClean="0">
                <a:solidFill>
                  <a:srgbClr val="0070C0"/>
                </a:solidFill>
              </a:rPr>
              <a:t>10 GbE</a:t>
            </a:r>
          </a:p>
          <a:p>
            <a:pPr marL="956945" lvl="2" indent="0">
              <a:spcBef>
                <a:spcPts val="0"/>
              </a:spcBef>
              <a:buNone/>
            </a:pPr>
            <a:endParaRPr lang="en-US" sz="2000" dirty="0">
              <a:solidFill>
                <a:srgbClr val="0070C0"/>
              </a:solidFill>
            </a:endParaRPr>
          </a:p>
          <a:p>
            <a:pPr marL="385445" indent="0">
              <a:spcBef>
                <a:spcPts val="0"/>
              </a:spcBef>
              <a:buNone/>
            </a:pPr>
            <a:r>
              <a:rPr lang="en-US" sz="1500" dirty="0" smtClean="0">
                <a:solidFill>
                  <a:srgbClr val="0070C0"/>
                </a:solidFill>
                <a:hlinkClick r:id="rId2"/>
              </a:rPr>
              <a:t>http</a:t>
            </a:r>
            <a:r>
              <a:rPr lang="en-US" sz="1500" dirty="0">
                <a:solidFill>
                  <a:srgbClr val="0070C0"/>
                </a:solidFill>
                <a:hlinkClick r:id="rId2"/>
              </a:rPr>
              <a:t>://</a:t>
            </a:r>
            <a:r>
              <a:rPr lang="en-US" sz="1500" dirty="0" smtClean="0">
                <a:solidFill>
                  <a:srgbClr val="0070C0"/>
                </a:solidFill>
                <a:hlinkClick r:id="rId2"/>
              </a:rPr>
              <a:t>www.ethernetalliance.org/wp-content/uploads/2012/02/EA_OFC12_press-release.pdf</a:t>
            </a:r>
            <a:r>
              <a:rPr lang="en-US" sz="1500" dirty="0" smtClean="0">
                <a:solidFill>
                  <a:srgbClr val="0070C0"/>
                </a:solidFill>
              </a:rPr>
              <a:t> </a:t>
            </a:r>
            <a:endParaRPr lang="en-US" sz="1600" dirty="0" smtClean="0">
              <a:solidFill>
                <a:srgbClr val="0070C0"/>
              </a:solidFill>
            </a:endParaRPr>
          </a:p>
          <a:p>
            <a:pPr marL="282575" indent="-342900">
              <a:spcBef>
                <a:spcPts val="1200"/>
              </a:spcBef>
              <a:buClr>
                <a:schemeClr val="tx1"/>
              </a:buClr>
              <a:buFont typeface="Wingdings" pitchFamily="2" charset="2"/>
              <a:buChar char="Ø"/>
            </a:pPr>
            <a:r>
              <a:rPr lang="en-US" sz="2000" dirty="0" smtClean="0">
                <a:solidFill>
                  <a:schemeClr val="tx1"/>
                </a:solidFill>
              </a:rPr>
              <a:t>Interop Las Vegas 2012 </a:t>
            </a:r>
          </a:p>
          <a:p>
            <a:pPr marL="754380" lvl="1" indent="-228600">
              <a:spcBef>
                <a:spcPts val="0"/>
              </a:spcBef>
              <a:buFont typeface="Arial" pitchFamily="34" charset="0"/>
              <a:buChar char="•"/>
            </a:pPr>
            <a:r>
              <a:rPr lang="en-US" sz="1800" dirty="0" smtClean="0">
                <a:solidFill>
                  <a:srgbClr val="0070C0"/>
                </a:solidFill>
              </a:rPr>
              <a:t>Ethernet’s data center support </a:t>
            </a:r>
          </a:p>
          <a:p>
            <a:pPr marL="1242695" lvl="2" indent="-285750">
              <a:spcBef>
                <a:spcPts val="0"/>
              </a:spcBef>
              <a:buFont typeface="Courier New" pitchFamily="49" charset="0"/>
              <a:buChar char="o"/>
            </a:pPr>
            <a:r>
              <a:rPr lang="en-US" sz="1600" dirty="0" smtClean="0">
                <a:solidFill>
                  <a:srgbClr val="0070C0"/>
                </a:solidFill>
              </a:rPr>
              <a:t>Cloud computing </a:t>
            </a:r>
          </a:p>
          <a:p>
            <a:pPr marL="1242695" lvl="2" indent="-285750">
              <a:spcBef>
                <a:spcPts val="0"/>
              </a:spcBef>
              <a:buFont typeface="Courier New" pitchFamily="49" charset="0"/>
              <a:buChar char="o"/>
            </a:pPr>
            <a:r>
              <a:rPr lang="en-US" sz="1600" dirty="0" smtClean="0">
                <a:solidFill>
                  <a:srgbClr val="0070C0"/>
                </a:solidFill>
              </a:rPr>
              <a:t>Convergence</a:t>
            </a:r>
          </a:p>
          <a:p>
            <a:pPr marL="1242695" lvl="2" indent="-285750">
              <a:spcBef>
                <a:spcPts val="0"/>
              </a:spcBef>
              <a:buFont typeface="Courier New" pitchFamily="49" charset="0"/>
              <a:buChar char="o"/>
            </a:pPr>
            <a:r>
              <a:rPr lang="en-US" sz="1600" dirty="0" smtClean="0">
                <a:solidFill>
                  <a:srgbClr val="0070C0"/>
                </a:solidFill>
              </a:rPr>
              <a:t>Virtualization </a:t>
            </a:r>
            <a:endParaRPr lang="en-US" sz="1600" dirty="0">
              <a:solidFill>
                <a:srgbClr val="0070C0"/>
              </a:solidFill>
            </a:endParaRPr>
          </a:p>
          <a:p>
            <a:pPr marL="754380" lvl="1" indent="-228600">
              <a:spcBef>
                <a:spcPts val="0"/>
              </a:spcBef>
              <a:buFont typeface="Arial" pitchFamily="34" charset="0"/>
              <a:buChar char="•"/>
            </a:pPr>
            <a:r>
              <a:rPr lang="en-US" sz="1800" dirty="0">
                <a:solidFill>
                  <a:srgbClr val="0070C0"/>
                </a:solidFill>
              </a:rPr>
              <a:t>Featured</a:t>
            </a:r>
          </a:p>
          <a:p>
            <a:pPr marL="1242695" lvl="2" indent="-285750">
              <a:spcBef>
                <a:spcPts val="0"/>
              </a:spcBef>
              <a:buFont typeface="Courier New" pitchFamily="49" charset="0"/>
              <a:buChar char="o"/>
            </a:pPr>
            <a:r>
              <a:rPr lang="en-US" sz="1600" dirty="0" smtClean="0">
                <a:solidFill>
                  <a:srgbClr val="0070C0"/>
                </a:solidFill>
              </a:rPr>
              <a:t>40 GbE </a:t>
            </a:r>
          </a:p>
          <a:p>
            <a:pPr marL="1242695" lvl="2" indent="-285750">
              <a:spcBef>
                <a:spcPts val="0"/>
              </a:spcBef>
              <a:buFont typeface="Courier New" pitchFamily="49" charset="0"/>
              <a:buChar char="o"/>
            </a:pPr>
            <a:r>
              <a:rPr lang="en-US" sz="1600" dirty="0" smtClean="0">
                <a:solidFill>
                  <a:srgbClr val="0070C0"/>
                </a:solidFill>
              </a:rPr>
              <a:t>10 GbE</a:t>
            </a:r>
          </a:p>
          <a:p>
            <a:pPr marL="385445" indent="0">
              <a:spcBef>
                <a:spcPts val="0"/>
              </a:spcBef>
              <a:buNone/>
            </a:pPr>
            <a:endParaRPr lang="en-US" sz="1500" dirty="0">
              <a:solidFill>
                <a:srgbClr val="0070C0"/>
              </a:solidFill>
            </a:endParaRPr>
          </a:p>
          <a:p>
            <a:pPr marL="385445" indent="0">
              <a:spcBef>
                <a:spcPts val="0"/>
              </a:spcBef>
              <a:buNone/>
            </a:pPr>
            <a:r>
              <a:rPr lang="en-US" sz="1500" dirty="0">
                <a:solidFill>
                  <a:srgbClr val="0070C0"/>
                </a:solidFill>
                <a:hlinkClick r:id="rId3"/>
              </a:rPr>
              <a:t>http://</a:t>
            </a:r>
            <a:r>
              <a:rPr lang="en-US" sz="1500" dirty="0" smtClean="0">
                <a:solidFill>
                  <a:srgbClr val="0070C0"/>
                </a:solidFill>
                <a:hlinkClick r:id="rId3"/>
              </a:rPr>
              <a:t>www.ethernetalliance.org/wp-content/uploads/2012/05/EA_PressRelease_Interop_FINAL-050112-2.pdf</a:t>
            </a:r>
            <a:r>
              <a:rPr lang="en-US" sz="1500" dirty="0" smtClean="0">
                <a:solidFill>
                  <a:srgbClr val="0070C0"/>
                </a:solidFill>
              </a:rPr>
              <a:t> </a:t>
            </a:r>
          </a:p>
          <a:p>
            <a:endParaRPr lang="en-US" dirty="0" smtClean="0"/>
          </a:p>
        </p:txBody>
      </p:sp>
      <p:sp>
        <p:nvSpPr>
          <p:cNvPr id="13" name="TextBox 12"/>
          <p:cNvSpPr txBox="1"/>
          <p:nvPr/>
        </p:nvSpPr>
        <p:spPr>
          <a:xfrm>
            <a:off x="7391400" y="6566356"/>
            <a:ext cx="1284326" cy="215444"/>
          </a:xfrm>
          <a:prstGeom prst="rect">
            <a:avLst/>
          </a:prstGeom>
          <a:noFill/>
        </p:spPr>
        <p:txBody>
          <a:bodyPr wrap="none" rtlCol="0">
            <a:spAutoFit/>
          </a:bodyPr>
          <a:lstStyle/>
          <a:p>
            <a:pPr fontAlgn="auto">
              <a:spcBef>
                <a:spcPts val="0"/>
              </a:spcBef>
              <a:spcAft>
                <a:spcPts val="0"/>
              </a:spcAft>
            </a:pPr>
            <a:r>
              <a:rPr lang="en-US" sz="800" dirty="0" smtClean="0">
                <a:solidFill>
                  <a:srgbClr val="000000"/>
                </a:solidFill>
                <a:latin typeface="Calibri"/>
              </a:rPr>
              <a:t>© 2012 Ethernet Alliance </a:t>
            </a:r>
            <a:endParaRPr lang="en-US" sz="800" dirty="0">
              <a:solidFill>
                <a:srgbClr val="000000"/>
              </a:solidFill>
              <a:latin typeface="Calibri"/>
            </a:endParaRPr>
          </a:p>
        </p:txBody>
      </p:sp>
      <p:pic>
        <p:nvPicPr>
          <p:cNvPr id="2051" name="3f1c0569-cc89-4ec7-80f2-de50da2cac78" descr="7FE8B315-27A6-453D-A940-211D6A29F105@home"/>
          <p:cNvPicPr>
            <a:picLocks noChangeAspect="1" noChangeArrowheads="1"/>
          </p:cNvPicPr>
          <p:nvPr/>
        </p:nvPicPr>
        <p:blipFill>
          <a:blip r:embed="rId4" cstate="print"/>
          <a:srcRect r="14576" b="4508"/>
          <a:stretch>
            <a:fillRect/>
          </a:stretch>
        </p:blipFill>
        <p:spPr bwMode="auto">
          <a:xfrm>
            <a:off x="533400" y="1282015"/>
            <a:ext cx="3172074" cy="4737785"/>
          </a:xfrm>
          <a:prstGeom prst="rect">
            <a:avLst/>
          </a:prstGeom>
          <a:noFill/>
          <a:ln w="9525">
            <a:noFill/>
            <a:miter lim="800000"/>
            <a:headEnd/>
            <a:tailEnd/>
          </a:ln>
        </p:spPr>
      </p:pic>
      <p:sp>
        <p:nvSpPr>
          <p:cNvPr id="7" name="Title 1"/>
          <p:cNvSpPr>
            <a:spLocks noGrp="1"/>
          </p:cNvSpPr>
          <p:nvPr>
            <p:ph type="title"/>
          </p:nvPr>
        </p:nvSpPr>
        <p:spPr>
          <a:xfrm>
            <a:off x="457200" y="381000"/>
            <a:ext cx="7239000" cy="762000"/>
          </a:xfrm>
        </p:spPr>
        <p:txBody>
          <a:bodyPr>
            <a:normAutofit fontScale="90000"/>
          </a:bodyPr>
          <a:lstStyle/>
          <a:p>
            <a:r>
              <a:rPr lang="en-US" dirty="0" smtClean="0"/>
              <a:t>Interoperability Demonstrations </a:t>
            </a:r>
            <a:endParaRPr lang="en-US" dirty="0"/>
          </a:p>
        </p:txBody>
      </p:sp>
    </p:spTree>
    <p:extLst>
      <p:ext uri="{BB962C8B-B14F-4D97-AF65-F5344CB8AC3E}">
        <p14:creationId xmlns:p14="http://schemas.microsoft.com/office/powerpoint/2010/main" val="2237278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219200"/>
            <a:ext cx="2814756" cy="3505200"/>
          </a:xfrm>
          <a:prstGeom prst="rect">
            <a:avLst/>
          </a:prstGeom>
          <a:ln>
            <a:solidFill>
              <a:srgbClr val="92D050"/>
            </a:solidFill>
          </a:ln>
          <a:effectLst>
            <a:reflection blurRad="6350" stA="50000" endA="275" endPos="40000" dist="101600" dir="5400000" sy="-100000" algn="bl" rotWithShape="0"/>
          </a:effectLst>
        </p:spPr>
      </p:pic>
      <p:sp>
        <p:nvSpPr>
          <p:cNvPr id="13" name="TextBox 12"/>
          <p:cNvSpPr txBox="1"/>
          <p:nvPr/>
        </p:nvSpPr>
        <p:spPr>
          <a:xfrm>
            <a:off x="7391400" y="6566356"/>
            <a:ext cx="1284326" cy="215444"/>
          </a:xfrm>
          <a:prstGeom prst="rect">
            <a:avLst/>
          </a:prstGeom>
          <a:noFill/>
        </p:spPr>
        <p:txBody>
          <a:bodyPr wrap="none" rtlCol="0">
            <a:spAutoFit/>
          </a:bodyPr>
          <a:lstStyle/>
          <a:p>
            <a:pPr fontAlgn="auto">
              <a:spcBef>
                <a:spcPts val="0"/>
              </a:spcBef>
              <a:spcAft>
                <a:spcPts val="0"/>
              </a:spcAft>
            </a:pPr>
            <a:r>
              <a:rPr lang="en-US" sz="800" dirty="0" smtClean="0">
                <a:solidFill>
                  <a:srgbClr val="000000"/>
                </a:solidFill>
                <a:latin typeface="Calibri"/>
              </a:rPr>
              <a:t>© 2012 Ethernet Alliance </a:t>
            </a:r>
            <a:endParaRPr lang="en-US" sz="800" dirty="0">
              <a:solidFill>
                <a:srgbClr val="000000"/>
              </a:solidFill>
              <a:latin typeface="Calibri"/>
            </a:endParaRPr>
          </a:p>
        </p:txBody>
      </p:sp>
      <p:sp>
        <p:nvSpPr>
          <p:cNvPr id="10" name="Content Placeholder 2"/>
          <p:cNvSpPr>
            <a:spLocks noGrp="1"/>
          </p:cNvSpPr>
          <p:nvPr>
            <p:ph sz="quarter" idx="15"/>
          </p:nvPr>
        </p:nvSpPr>
        <p:spPr>
          <a:xfrm>
            <a:off x="609600" y="1371600"/>
            <a:ext cx="4724400" cy="4800600"/>
          </a:xfrm>
        </p:spPr>
        <p:txBody>
          <a:bodyPr>
            <a:normAutofit lnSpcReduction="10000"/>
          </a:bodyPr>
          <a:lstStyle/>
          <a:p>
            <a:pPr marL="342900" indent="-342900">
              <a:buClrTx/>
              <a:buFont typeface="Wingdings" pitchFamily="2" charset="2"/>
              <a:buChar char="Ø"/>
            </a:pPr>
            <a:r>
              <a:rPr lang="en-US" sz="2200" dirty="0" smtClean="0">
                <a:solidFill>
                  <a:schemeClr val="tx1"/>
                </a:solidFill>
              </a:rPr>
              <a:t>When: Oct 22 – 26, 2012</a:t>
            </a:r>
          </a:p>
          <a:p>
            <a:pPr marL="342900" indent="-342900">
              <a:buClrTx/>
              <a:buFont typeface="Wingdings" pitchFamily="2" charset="2"/>
              <a:buChar char="Ø"/>
            </a:pPr>
            <a:r>
              <a:rPr lang="en-US" sz="2200" dirty="0" smtClean="0">
                <a:solidFill>
                  <a:schemeClr val="tx1"/>
                </a:solidFill>
              </a:rPr>
              <a:t>Where: Univ. of New Hampshire, Interoperability Laboratory</a:t>
            </a:r>
          </a:p>
          <a:p>
            <a:pPr marL="342900" indent="-342900">
              <a:buClrTx/>
              <a:buFont typeface="Wingdings" pitchFamily="2" charset="2"/>
              <a:buChar char="Ø"/>
            </a:pPr>
            <a:r>
              <a:rPr lang="en-US" sz="2200" dirty="0" smtClean="0">
                <a:solidFill>
                  <a:schemeClr val="tx1"/>
                </a:solidFill>
              </a:rPr>
              <a:t>18 companies participated</a:t>
            </a:r>
          </a:p>
          <a:p>
            <a:pPr marL="342900" indent="-342900">
              <a:buClrTx/>
              <a:buFont typeface="Wingdings" pitchFamily="2" charset="2"/>
              <a:buChar char="Ø"/>
            </a:pPr>
            <a:r>
              <a:rPr lang="en-US" sz="2200" dirty="0" smtClean="0">
                <a:solidFill>
                  <a:schemeClr val="tx1"/>
                </a:solidFill>
              </a:rPr>
              <a:t>Testing Included</a:t>
            </a:r>
          </a:p>
          <a:p>
            <a:pPr lvl="1" indent="-342900">
              <a:buClrTx/>
              <a:buFont typeface="Arial" pitchFamily="34" charset="0"/>
              <a:buChar char="•"/>
            </a:pPr>
            <a:r>
              <a:rPr lang="en-US" sz="2000" dirty="0" smtClean="0">
                <a:solidFill>
                  <a:srgbClr val="0070C0"/>
                </a:solidFill>
              </a:rPr>
              <a:t>Data Center Bridging</a:t>
            </a:r>
          </a:p>
          <a:p>
            <a:pPr marL="914400" lvl="1" indent="-342900">
              <a:buClrTx/>
              <a:buFont typeface="Courier New" pitchFamily="49" charset="0"/>
              <a:buChar char="o"/>
            </a:pPr>
            <a:r>
              <a:rPr lang="en-US" sz="1800" dirty="0" smtClean="0">
                <a:solidFill>
                  <a:srgbClr val="0070C0"/>
                </a:solidFill>
              </a:rPr>
              <a:t>10GBASE–T</a:t>
            </a:r>
          </a:p>
          <a:p>
            <a:pPr marL="914400" lvl="1" indent="-342900">
              <a:buClrTx/>
              <a:buFont typeface="Courier New" pitchFamily="49" charset="0"/>
              <a:buChar char="o"/>
            </a:pPr>
            <a:r>
              <a:rPr lang="en-US" sz="1800" dirty="0" smtClean="0">
                <a:solidFill>
                  <a:srgbClr val="0070C0"/>
                </a:solidFill>
              </a:rPr>
              <a:t>10G/40G Ethernet DCB network</a:t>
            </a:r>
          </a:p>
          <a:p>
            <a:pPr marL="914400" lvl="1" indent="-342900">
              <a:buClrTx/>
              <a:buFont typeface="Courier New" pitchFamily="49" charset="0"/>
              <a:buChar char="o"/>
            </a:pPr>
            <a:r>
              <a:rPr lang="en-US" sz="1800" dirty="0" smtClean="0">
                <a:solidFill>
                  <a:srgbClr val="0070C0"/>
                </a:solidFill>
              </a:rPr>
              <a:t>Terabit capable fabric with 18 vendors interoperating</a:t>
            </a:r>
          </a:p>
          <a:p>
            <a:pPr marL="0" indent="0">
              <a:buNone/>
            </a:pPr>
            <a:endParaRPr lang="en-US" sz="1400" dirty="0" smtClean="0">
              <a:latin typeface="Trebuchet MS" pitchFamily="34" charset="0"/>
            </a:endParaRPr>
          </a:p>
          <a:p>
            <a:pPr marL="297180" lvl="1" indent="0">
              <a:buNone/>
            </a:pPr>
            <a:r>
              <a:rPr lang="en-US" sz="1400" dirty="0" smtClean="0">
                <a:latin typeface="Trebuchet MS" pitchFamily="34" charset="0"/>
                <a:hlinkClick r:id="rId4"/>
              </a:rPr>
              <a:t>http</a:t>
            </a:r>
            <a:r>
              <a:rPr lang="en-US" sz="1400" dirty="0">
                <a:latin typeface="Trebuchet MS" pitchFamily="34" charset="0"/>
                <a:hlinkClick r:id="rId4"/>
              </a:rPr>
              <a:t>://</a:t>
            </a:r>
            <a:r>
              <a:rPr lang="en-US" sz="1400" dirty="0" smtClean="0">
                <a:latin typeface="Trebuchet MS" pitchFamily="34" charset="0"/>
                <a:hlinkClick r:id="rId4"/>
              </a:rPr>
              <a:t>www.ethernetalliance.org/wp-content/uploads/2012/10/EA_Terafabric_media-alert_FINAL_101712.pdf</a:t>
            </a:r>
            <a:r>
              <a:rPr lang="en-US" sz="1400" dirty="0" smtClean="0">
                <a:latin typeface="Trebuchet MS" pitchFamily="34" charset="0"/>
              </a:rPr>
              <a:t> </a:t>
            </a:r>
          </a:p>
        </p:txBody>
      </p:sp>
      <p:sp>
        <p:nvSpPr>
          <p:cNvPr id="6" name="Title 1"/>
          <p:cNvSpPr>
            <a:spLocks noGrp="1"/>
          </p:cNvSpPr>
          <p:nvPr>
            <p:ph type="title"/>
          </p:nvPr>
        </p:nvSpPr>
        <p:spPr>
          <a:xfrm>
            <a:off x="457200" y="381000"/>
            <a:ext cx="7239000" cy="762000"/>
          </a:xfrm>
        </p:spPr>
        <p:txBody>
          <a:bodyPr>
            <a:normAutofit/>
          </a:bodyPr>
          <a:lstStyle/>
          <a:p>
            <a:r>
              <a:rPr lang="en-US" dirty="0" smtClean="0"/>
              <a:t>TeraFabric Plugfest 2012</a:t>
            </a:r>
            <a:endParaRPr lang="en-US" dirty="0"/>
          </a:p>
        </p:txBody>
      </p:sp>
    </p:spTree>
    <p:extLst>
      <p:ext uri="{BB962C8B-B14F-4D97-AF65-F5344CB8AC3E}">
        <p14:creationId xmlns:p14="http://schemas.microsoft.com/office/powerpoint/2010/main" val="368782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ETHERNET ALLIANCE </a:t>
            </a:r>
            <a:endParaRPr lang="en-US" dirty="0"/>
          </a:p>
        </p:txBody>
      </p:sp>
      <p:sp>
        <p:nvSpPr>
          <p:cNvPr id="3" name="Content Placeholder 2"/>
          <p:cNvSpPr>
            <a:spLocks noGrp="1"/>
          </p:cNvSpPr>
          <p:nvPr>
            <p:ph idx="1"/>
          </p:nvPr>
        </p:nvSpPr>
        <p:spPr>
          <a:xfrm>
            <a:off x="457200" y="1219200"/>
            <a:ext cx="7848600" cy="5181600"/>
          </a:xfrm>
        </p:spPr>
        <p:txBody>
          <a:bodyPr>
            <a:noAutofit/>
          </a:bodyPr>
          <a:lstStyle/>
          <a:p>
            <a:pPr marL="0" indent="0" algn="ctr">
              <a:lnSpc>
                <a:spcPct val="120000"/>
              </a:lnSpc>
              <a:spcBef>
                <a:spcPts val="0"/>
              </a:spcBef>
              <a:buNone/>
              <a:tabLst>
                <a:tab pos="3141663" algn="l"/>
              </a:tabLst>
            </a:pPr>
            <a:r>
              <a:rPr lang="en-US" sz="2000" dirty="0" smtClean="0">
                <a:solidFill>
                  <a:srgbClr val="000000"/>
                </a:solidFill>
              </a:rPr>
              <a:t>A global community of end users, system vendors, component suppliers and academia</a:t>
            </a:r>
          </a:p>
          <a:p>
            <a:pPr marL="582930" lvl="1" indent="-285750">
              <a:lnSpc>
                <a:spcPct val="120000"/>
              </a:lnSpc>
              <a:spcBef>
                <a:spcPts val="600"/>
              </a:spcBef>
              <a:spcAft>
                <a:spcPts val="600"/>
              </a:spcAft>
              <a:buClrTx/>
              <a:buFont typeface="Wingdings" pitchFamily="2" charset="2"/>
              <a:buChar char="Ø"/>
              <a:tabLst>
                <a:tab pos="3141663" algn="l"/>
              </a:tabLst>
            </a:pPr>
            <a:r>
              <a:rPr lang="en-US" sz="1800" b="1" i="1" u="sng" dirty="0" smtClean="0">
                <a:solidFill>
                  <a:srgbClr val="000000"/>
                </a:solidFill>
              </a:rPr>
              <a:t>Mission</a:t>
            </a:r>
          </a:p>
          <a:p>
            <a:pPr lvl="2">
              <a:lnSpc>
                <a:spcPct val="120000"/>
              </a:lnSpc>
              <a:spcBef>
                <a:spcPts val="0"/>
              </a:spcBef>
              <a:buFont typeface="Arial" pitchFamily="34" charset="0"/>
              <a:buChar char="•"/>
            </a:pPr>
            <a:r>
              <a:rPr lang="en-US" sz="1600" dirty="0" smtClean="0">
                <a:solidFill>
                  <a:srgbClr val="0070C0"/>
                </a:solidFill>
              </a:rPr>
              <a:t>Promote existing and emerging IEEE 802 Ethernet standards</a:t>
            </a:r>
          </a:p>
          <a:p>
            <a:pPr lvl="2">
              <a:lnSpc>
                <a:spcPct val="120000"/>
              </a:lnSpc>
              <a:spcBef>
                <a:spcPts val="0"/>
              </a:spcBef>
              <a:buFont typeface="Arial" pitchFamily="34" charset="0"/>
              <a:buChar char="•"/>
            </a:pPr>
            <a:r>
              <a:rPr lang="en-US" sz="1600" dirty="0" smtClean="0">
                <a:solidFill>
                  <a:srgbClr val="0070C0"/>
                </a:solidFill>
              </a:rPr>
              <a:t>Accelerate industry adoption </a:t>
            </a:r>
          </a:p>
          <a:p>
            <a:pPr lvl="2">
              <a:lnSpc>
                <a:spcPct val="120000"/>
              </a:lnSpc>
              <a:spcBef>
                <a:spcPts val="0"/>
              </a:spcBef>
              <a:buFont typeface="Arial" pitchFamily="34" charset="0"/>
              <a:buChar char="•"/>
            </a:pPr>
            <a:r>
              <a:rPr lang="en-US" sz="1600" dirty="0" smtClean="0">
                <a:solidFill>
                  <a:srgbClr val="0070C0"/>
                </a:solidFill>
              </a:rPr>
              <a:t>Demonstrate multi-vendor interoperability</a:t>
            </a:r>
          </a:p>
          <a:p>
            <a:pPr marL="582930" lvl="1" indent="-285750">
              <a:lnSpc>
                <a:spcPct val="120000"/>
              </a:lnSpc>
              <a:spcBef>
                <a:spcPts val="600"/>
              </a:spcBef>
              <a:spcAft>
                <a:spcPts val="600"/>
              </a:spcAft>
              <a:buClrTx/>
              <a:buFont typeface="Wingdings" pitchFamily="2" charset="2"/>
              <a:buChar char="Ø"/>
              <a:tabLst>
                <a:tab pos="3141663" algn="l"/>
              </a:tabLst>
            </a:pPr>
            <a:r>
              <a:rPr lang="en-US" sz="1800" b="1" i="1" u="sng" dirty="0">
                <a:solidFill>
                  <a:srgbClr val="000000"/>
                </a:solidFill>
              </a:rPr>
              <a:t>2012 Strategic Priorities</a:t>
            </a:r>
          </a:p>
          <a:p>
            <a:pPr lvl="2" indent="-342900">
              <a:lnSpc>
                <a:spcPct val="120000"/>
              </a:lnSpc>
              <a:spcBef>
                <a:spcPts val="0"/>
              </a:spcBef>
              <a:buFont typeface="Arial" pitchFamily="34" charset="0"/>
              <a:buChar char="•"/>
              <a:tabLst>
                <a:tab pos="3141663" algn="l"/>
              </a:tabLst>
            </a:pPr>
            <a:r>
              <a:rPr lang="en-US" sz="1600" dirty="0" smtClean="0">
                <a:solidFill>
                  <a:srgbClr val="0070C0"/>
                </a:solidFill>
              </a:rPr>
              <a:t>Demonstrating Interoperability</a:t>
            </a:r>
          </a:p>
          <a:p>
            <a:pPr lvl="2" indent="-342900">
              <a:lnSpc>
                <a:spcPct val="120000"/>
              </a:lnSpc>
              <a:spcBef>
                <a:spcPts val="0"/>
              </a:spcBef>
              <a:buFont typeface="Arial" pitchFamily="34" charset="0"/>
              <a:buChar char="•"/>
              <a:tabLst>
                <a:tab pos="3141663" algn="l"/>
              </a:tabLst>
            </a:pPr>
            <a:r>
              <a:rPr lang="en-US" sz="1600" dirty="0" smtClean="0">
                <a:solidFill>
                  <a:srgbClr val="0070C0"/>
                </a:solidFill>
              </a:rPr>
              <a:t>Industry Consensus Building</a:t>
            </a:r>
          </a:p>
          <a:p>
            <a:pPr lvl="2" indent="-342900">
              <a:lnSpc>
                <a:spcPct val="120000"/>
              </a:lnSpc>
              <a:spcBef>
                <a:spcPts val="0"/>
              </a:spcBef>
              <a:buFont typeface="Arial" pitchFamily="34" charset="0"/>
              <a:buChar char="•"/>
              <a:tabLst>
                <a:tab pos="3141663" algn="l"/>
              </a:tabLst>
            </a:pPr>
            <a:r>
              <a:rPr lang="en-US" sz="1600" dirty="0" smtClean="0">
                <a:solidFill>
                  <a:srgbClr val="0070C0"/>
                </a:solidFill>
              </a:rPr>
              <a:t>Global Expansion</a:t>
            </a:r>
          </a:p>
          <a:p>
            <a:pPr lvl="2" indent="-342900">
              <a:lnSpc>
                <a:spcPct val="120000"/>
              </a:lnSpc>
              <a:spcBef>
                <a:spcPts val="0"/>
              </a:spcBef>
              <a:buFont typeface="Arial" pitchFamily="34" charset="0"/>
              <a:buChar char="•"/>
              <a:tabLst>
                <a:tab pos="3141663" algn="l"/>
              </a:tabLst>
            </a:pPr>
            <a:r>
              <a:rPr lang="en-US" sz="1600" dirty="0" smtClean="0">
                <a:solidFill>
                  <a:srgbClr val="0070C0"/>
                </a:solidFill>
              </a:rPr>
              <a:t>Marketing &amp; Education </a:t>
            </a:r>
            <a:endParaRPr lang="en-US" sz="2000" b="1" i="1" u="sng" dirty="0" smtClean="0">
              <a:solidFill>
                <a:srgbClr val="0070C0"/>
              </a:solidFill>
            </a:endParaRPr>
          </a:p>
          <a:p>
            <a:pPr marL="297180" lvl="1" indent="0">
              <a:lnSpc>
                <a:spcPct val="95000"/>
              </a:lnSpc>
              <a:spcBef>
                <a:spcPts val="1800"/>
              </a:spcBef>
              <a:buNone/>
              <a:tabLst>
                <a:tab pos="3141663" algn="l"/>
              </a:tabLst>
            </a:pPr>
            <a:endParaRPr lang="en-US" sz="1800" b="1" i="1" u="sng" dirty="0" smtClean="0">
              <a:solidFill>
                <a:srgbClr val="000000"/>
              </a:solidFill>
            </a:endParaRPr>
          </a:p>
          <a:p>
            <a:pPr marL="571500" lvl="2" indent="0">
              <a:lnSpc>
                <a:spcPct val="95000"/>
              </a:lnSpc>
              <a:spcBef>
                <a:spcPts val="1800"/>
              </a:spcBef>
              <a:buNone/>
              <a:tabLst>
                <a:tab pos="3141663" algn="l"/>
              </a:tabLst>
            </a:pPr>
            <a:r>
              <a:rPr lang="en-US" b="1" i="1" u="sng" dirty="0" smtClean="0">
                <a:solidFill>
                  <a:srgbClr val="000000"/>
                </a:solidFill>
              </a:rPr>
              <a:t>The Voice of Ethernet</a:t>
            </a:r>
          </a:p>
          <a:p>
            <a:pPr marL="68580" indent="0">
              <a:buNone/>
            </a:pP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893"/>
          <a:stretch/>
        </p:blipFill>
        <p:spPr>
          <a:xfrm>
            <a:off x="4876800" y="3245978"/>
            <a:ext cx="3361068" cy="3136938"/>
          </a:xfrm>
          <a:prstGeom prst="rect">
            <a:avLst/>
          </a:prstGeom>
        </p:spPr>
      </p:pic>
    </p:spTree>
    <p:extLst>
      <p:ext uri="{BB962C8B-B14F-4D97-AF65-F5344CB8AC3E}">
        <p14:creationId xmlns:p14="http://schemas.microsoft.com/office/powerpoint/2010/main" val="53916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p:cNvSpPr>
          <p:nvPr>
            <p:ph type="title"/>
          </p:nvPr>
        </p:nvSpPr>
        <p:spPr>
          <a:xfrm>
            <a:off x="457200" y="381000"/>
            <a:ext cx="6629400" cy="446773"/>
          </a:xfrm>
        </p:spPr>
        <p:txBody>
          <a:bodyPr>
            <a:normAutofit fontScale="90000"/>
          </a:bodyPr>
          <a:lstStyle/>
          <a:p>
            <a:r>
              <a:rPr lang="en-US" sz="2800" dirty="0" smtClean="0">
                <a:ea typeface="ＭＳ Ｐゴシック"/>
              </a:rPr>
              <a:t>Reaching Consensus</a:t>
            </a:r>
          </a:p>
        </p:txBody>
      </p:sp>
      <p:sp>
        <p:nvSpPr>
          <p:cNvPr id="13317" name="Rectangle 3"/>
          <p:cNvSpPr>
            <a:spLocks noGrp="1"/>
          </p:cNvSpPr>
          <p:nvPr>
            <p:ph idx="1"/>
          </p:nvPr>
        </p:nvSpPr>
        <p:spPr>
          <a:xfrm>
            <a:off x="838200" y="2887549"/>
            <a:ext cx="3050406" cy="1775724"/>
          </a:xfrm>
        </p:spPr>
        <p:txBody>
          <a:bodyPr/>
          <a:lstStyle/>
          <a:p>
            <a:pPr>
              <a:spcBef>
                <a:spcPts val="600"/>
              </a:spcBef>
              <a:spcAft>
                <a:spcPts val="0"/>
              </a:spcAft>
              <a:buClr>
                <a:schemeClr val="tx1"/>
              </a:buClr>
              <a:buSzPct val="100000"/>
              <a:buFont typeface="Wingdings" pitchFamily="2" charset="2"/>
              <a:buChar char="Ø"/>
            </a:pPr>
            <a:r>
              <a:rPr lang="en-US" sz="1600" dirty="0" smtClean="0">
                <a:solidFill>
                  <a:schemeClr val="tx1"/>
                </a:solidFill>
                <a:ea typeface="ＭＳ Ｐゴシック"/>
              </a:rPr>
              <a:t>End users </a:t>
            </a:r>
          </a:p>
          <a:p>
            <a:pPr>
              <a:spcBef>
                <a:spcPts val="600"/>
              </a:spcBef>
              <a:spcAft>
                <a:spcPts val="0"/>
              </a:spcAft>
              <a:buClr>
                <a:schemeClr val="tx1"/>
              </a:buClr>
              <a:buSzPct val="100000"/>
              <a:buFont typeface="Wingdings" pitchFamily="2" charset="2"/>
              <a:buChar char="Ø"/>
            </a:pPr>
            <a:r>
              <a:rPr lang="en-US" sz="1600" dirty="0" smtClean="0">
                <a:solidFill>
                  <a:schemeClr val="tx1"/>
                </a:solidFill>
                <a:ea typeface="ＭＳ Ｐゴシック"/>
              </a:rPr>
              <a:t>Equipment Vendors</a:t>
            </a:r>
          </a:p>
          <a:p>
            <a:pPr>
              <a:spcBef>
                <a:spcPts val="600"/>
              </a:spcBef>
              <a:spcAft>
                <a:spcPts val="0"/>
              </a:spcAft>
              <a:buClr>
                <a:schemeClr val="tx1"/>
              </a:buClr>
              <a:buSzPct val="100000"/>
              <a:buFont typeface="Wingdings" pitchFamily="2" charset="2"/>
              <a:buChar char="Ø"/>
            </a:pPr>
            <a:r>
              <a:rPr lang="en-US" sz="1600" dirty="0" smtClean="0">
                <a:solidFill>
                  <a:schemeClr val="tx1"/>
                </a:solidFill>
                <a:ea typeface="ＭＳ Ｐゴシック"/>
              </a:rPr>
              <a:t>Chip Vendors</a:t>
            </a:r>
          </a:p>
          <a:p>
            <a:pPr>
              <a:spcBef>
                <a:spcPts val="600"/>
              </a:spcBef>
              <a:spcAft>
                <a:spcPts val="0"/>
              </a:spcAft>
              <a:buClr>
                <a:schemeClr val="tx1"/>
              </a:buClr>
              <a:buSzPct val="100000"/>
              <a:buFont typeface="Wingdings" pitchFamily="2" charset="2"/>
              <a:buChar char="Ø"/>
            </a:pPr>
            <a:r>
              <a:rPr lang="en-US" sz="1600" dirty="0" smtClean="0">
                <a:solidFill>
                  <a:schemeClr val="tx1"/>
                </a:solidFill>
                <a:ea typeface="ＭＳ Ｐゴシック"/>
              </a:rPr>
              <a:t>Optics Vendors</a:t>
            </a:r>
          </a:p>
          <a:p>
            <a:pPr>
              <a:spcBef>
                <a:spcPts val="600"/>
              </a:spcBef>
              <a:spcAft>
                <a:spcPts val="0"/>
              </a:spcAft>
              <a:buClr>
                <a:schemeClr val="tx1"/>
              </a:buClr>
              <a:buSzPct val="100000"/>
              <a:buFont typeface="Wingdings" pitchFamily="2" charset="2"/>
              <a:buChar char="Ø"/>
            </a:pPr>
            <a:r>
              <a:rPr lang="en-US" sz="1600" dirty="0" smtClean="0">
                <a:solidFill>
                  <a:schemeClr val="tx1"/>
                </a:solidFill>
                <a:ea typeface="ＭＳ Ｐゴシック"/>
              </a:rPr>
              <a:t>Cable Suppliers</a:t>
            </a:r>
          </a:p>
          <a:p>
            <a:pPr>
              <a:buNone/>
            </a:pPr>
            <a:endParaRPr lang="en-US" sz="1600" dirty="0" smtClean="0">
              <a:solidFill>
                <a:schemeClr val="tx1"/>
              </a:solidFill>
              <a:ea typeface="ＭＳ Ｐゴシック"/>
            </a:endParaRPr>
          </a:p>
        </p:txBody>
      </p:sp>
      <p:sp>
        <p:nvSpPr>
          <p:cNvPr id="5" name="Rectangle 3"/>
          <p:cNvSpPr txBox="1">
            <a:spLocks/>
          </p:cNvSpPr>
          <p:nvPr/>
        </p:nvSpPr>
        <p:spPr bwMode="auto">
          <a:xfrm>
            <a:off x="3984157" y="2887548"/>
            <a:ext cx="3870074" cy="17757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Ø"/>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a:cs typeface="+mn-cs"/>
              </a:rPr>
              <a:t>Connector Vendors</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Ø"/>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a:cs typeface="+mn-cs"/>
              </a:rPr>
              <a:t>Test Equipment Vendors</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Ø"/>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a:cs typeface="+mn-cs"/>
              </a:rPr>
              <a:t>PCB Materials  Vendors</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Ø"/>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a:cs typeface="+mn-cs"/>
              </a:rPr>
              <a:t>PCB Mfg. and Assembly Vendors</a:t>
            </a:r>
          </a:p>
          <a:p>
            <a:pPr marL="342900" marR="0" lvl="0" indent="-342900" algn="l" defTabSz="914400" rtl="0" eaLnBrk="0" fontAlgn="base" latinLnBrk="0" hangingPunct="0">
              <a:lnSpc>
                <a:spcPct val="100000"/>
              </a:lnSpc>
              <a:spcBef>
                <a:spcPts val="600"/>
              </a:spcBef>
              <a:spcAft>
                <a:spcPct val="0"/>
              </a:spcAft>
              <a:buClrTx/>
              <a:buSzTx/>
              <a:buFont typeface="Wingdings" pitchFamily="2" charset="2"/>
              <a:buChar char="Ø"/>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a:cs typeface="+mn-cs"/>
              </a:rPr>
              <a:t>Consultants</a:t>
            </a:r>
          </a:p>
        </p:txBody>
      </p:sp>
      <p:sp>
        <p:nvSpPr>
          <p:cNvPr id="6" name="TextBox 5"/>
          <p:cNvSpPr txBox="1"/>
          <p:nvPr/>
        </p:nvSpPr>
        <p:spPr>
          <a:xfrm>
            <a:off x="476224" y="2034893"/>
            <a:ext cx="7915563" cy="707886"/>
          </a:xfrm>
          <a:prstGeom prst="rect">
            <a:avLst/>
          </a:prstGeom>
          <a:noFill/>
        </p:spPr>
        <p:txBody>
          <a:bodyPr wrap="square" rtlCol="0">
            <a:spAutoFit/>
          </a:bodyPr>
          <a:lstStyle/>
          <a:p>
            <a:pPr marL="342900" indent="-342900" algn="l">
              <a:buFont typeface="Arial" pitchFamily="34" charset="0"/>
              <a:buChar char="•"/>
            </a:pPr>
            <a:r>
              <a:rPr lang="en-US" sz="2000" dirty="0"/>
              <a:t>A</a:t>
            </a:r>
            <a:r>
              <a:rPr lang="en-US" sz="2000" dirty="0" smtClean="0">
                <a:solidFill>
                  <a:schemeClr val="tx1"/>
                </a:solidFill>
              </a:rPr>
              <a:t>ny standards development effort  might include these (and others):</a:t>
            </a:r>
            <a:endParaRPr lang="en-US" sz="2000" dirty="0">
              <a:solidFill>
                <a:schemeClr val="tx1"/>
              </a:solidFill>
            </a:endParaRPr>
          </a:p>
        </p:txBody>
      </p:sp>
      <p:sp>
        <p:nvSpPr>
          <p:cNvPr id="7" name="TextBox 6"/>
          <p:cNvSpPr txBox="1"/>
          <p:nvPr/>
        </p:nvSpPr>
        <p:spPr>
          <a:xfrm>
            <a:off x="466443" y="4687631"/>
            <a:ext cx="8188030" cy="861774"/>
          </a:xfrm>
          <a:prstGeom prst="rect">
            <a:avLst/>
          </a:prstGeom>
          <a:noFill/>
        </p:spPr>
        <p:txBody>
          <a:bodyPr wrap="square" rtlCol="0">
            <a:spAutoFit/>
          </a:bodyPr>
          <a:lstStyle/>
          <a:p>
            <a:pPr marL="342900" indent="-342900" algn="l">
              <a:spcBef>
                <a:spcPts val="0"/>
              </a:spcBef>
              <a:spcAft>
                <a:spcPts val="1200"/>
              </a:spcAft>
              <a:buFont typeface="Arial" pitchFamily="34" charset="0"/>
              <a:buChar char="•"/>
            </a:pPr>
            <a:r>
              <a:rPr lang="en-US" sz="2000" dirty="0" smtClean="0">
                <a:solidFill>
                  <a:schemeClr val="tx1"/>
                </a:solidFill>
              </a:rPr>
              <a:t>In the IEEE technical decisions require </a:t>
            </a:r>
            <a:r>
              <a:rPr lang="en-US" sz="2000" u="sng" dirty="0" smtClean="0">
                <a:solidFill>
                  <a:schemeClr val="tx1"/>
                </a:solidFill>
              </a:rPr>
              <a:t>&gt;</a:t>
            </a:r>
            <a:r>
              <a:rPr lang="en-US" sz="2000" dirty="0" smtClean="0">
                <a:solidFill>
                  <a:schemeClr val="tx1"/>
                </a:solidFill>
              </a:rPr>
              <a:t> 75% consensus</a:t>
            </a:r>
          </a:p>
          <a:p>
            <a:pPr marL="342900" indent="-342900" algn="l">
              <a:buFont typeface="Arial" pitchFamily="34" charset="0"/>
              <a:buChar char="•"/>
            </a:pPr>
            <a:r>
              <a:rPr lang="en-US" sz="2000" dirty="0" smtClean="0">
                <a:solidFill>
                  <a:schemeClr val="tx1"/>
                </a:solidFill>
              </a:rPr>
              <a:t>What is the industry consensus? </a:t>
            </a:r>
            <a:endParaRPr lang="en-US" sz="2000" dirty="0">
              <a:solidFill>
                <a:schemeClr val="tx1"/>
              </a:solidFill>
            </a:endParaRPr>
          </a:p>
        </p:txBody>
      </p:sp>
      <p:sp>
        <p:nvSpPr>
          <p:cNvPr id="8" name="TextBox 7"/>
          <p:cNvSpPr txBox="1"/>
          <p:nvPr/>
        </p:nvSpPr>
        <p:spPr>
          <a:xfrm>
            <a:off x="476224" y="861602"/>
            <a:ext cx="8003633" cy="1092607"/>
          </a:xfrm>
          <a:prstGeom prst="rect">
            <a:avLst/>
          </a:prstGeom>
          <a:noFill/>
        </p:spPr>
        <p:txBody>
          <a:bodyPr wrap="square" rtlCol="0">
            <a:spAutoFit/>
          </a:bodyPr>
          <a:lstStyle/>
          <a:p>
            <a:pPr marL="342900" indent="-342900" algn="l">
              <a:spcAft>
                <a:spcPts val="600"/>
              </a:spcAft>
              <a:buFont typeface="Arial" pitchFamily="34" charset="0"/>
              <a:buChar char="•"/>
            </a:pPr>
            <a:r>
              <a:rPr lang="en-US" sz="2000" dirty="0" smtClean="0">
                <a:solidFill>
                  <a:schemeClr val="tx1"/>
                </a:solidFill>
              </a:rPr>
              <a:t>Myth: The IEEE makes the decisions</a:t>
            </a:r>
          </a:p>
          <a:p>
            <a:pPr marL="342900" indent="-342900" algn="l">
              <a:buFont typeface="Arial" pitchFamily="34" charset="0"/>
              <a:buChar char="•"/>
            </a:pPr>
            <a:r>
              <a:rPr lang="en-US" sz="2000" dirty="0" smtClean="0">
                <a:solidFill>
                  <a:schemeClr val="tx1"/>
                </a:solidFill>
              </a:rPr>
              <a:t>Reality: The IEEE is a forum for the industry to make the decisions</a:t>
            </a:r>
            <a:endParaRPr lang="en-US" sz="2000" dirty="0">
              <a:solidFill>
                <a:schemeClr val="tx1"/>
              </a:solidFill>
            </a:endParaRPr>
          </a:p>
        </p:txBody>
      </p:sp>
    </p:spTree>
    <p:extLst>
      <p:ext uri="{BB962C8B-B14F-4D97-AF65-F5344CB8AC3E}">
        <p14:creationId xmlns:p14="http://schemas.microsoft.com/office/powerpoint/2010/main" val="41359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Ethernet Alliance</a:t>
            </a:r>
            <a:endParaRPr lang="en-US" dirty="0"/>
          </a:p>
        </p:txBody>
      </p:sp>
      <p:sp>
        <p:nvSpPr>
          <p:cNvPr id="11" name="Content Placeholder 2"/>
          <p:cNvSpPr>
            <a:spLocks noGrp="1"/>
          </p:cNvSpPr>
          <p:nvPr>
            <p:ph idx="1"/>
          </p:nvPr>
        </p:nvSpPr>
        <p:spPr/>
        <p:txBody>
          <a:bodyPr>
            <a:normAutofit/>
          </a:bodyPr>
          <a:lstStyle/>
          <a:p>
            <a:pPr marL="68580" indent="0">
              <a:buClr>
                <a:schemeClr val="tx1"/>
              </a:buClr>
              <a:buNone/>
            </a:pPr>
            <a:r>
              <a:rPr lang="en-US" sz="2800" dirty="0" smtClean="0"/>
              <a:t>The Voice of Ethernet</a:t>
            </a:r>
          </a:p>
          <a:p>
            <a:endParaRPr lang="en-US" sz="1800" dirty="0" smtClean="0">
              <a:solidFill>
                <a:srgbClr val="000000"/>
              </a:solidFill>
            </a:endParaRPr>
          </a:p>
          <a:p>
            <a:r>
              <a:rPr lang="en-US" sz="1800" dirty="0" smtClean="0">
                <a:solidFill>
                  <a:srgbClr val="000000"/>
                </a:solidFill>
              </a:rPr>
              <a:t>For </a:t>
            </a:r>
            <a:r>
              <a:rPr lang="en-US" sz="1800" dirty="0">
                <a:solidFill>
                  <a:srgbClr val="000000"/>
                </a:solidFill>
              </a:rPr>
              <a:t>more information visit: </a:t>
            </a:r>
            <a:r>
              <a:rPr lang="en-US" sz="1800" dirty="0">
                <a:solidFill>
                  <a:srgbClr val="000000"/>
                </a:solidFill>
                <a:hlinkClick r:id="rId2"/>
              </a:rPr>
              <a:t>www.ethernetalliance.org</a:t>
            </a:r>
            <a:r>
              <a:rPr lang="en-US" sz="1800" dirty="0">
                <a:solidFill>
                  <a:srgbClr val="000000"/>
                </a:solidFill>
              </a:rPr>
              <a:t>; </a:t>
            </a:r>
          </a:p>
          <a:p>
            <a:pPr marL="55563" indent="0">
              <a:spcBef>
                <a:spcPts val="900"/>
              </a:spcBef>
              <a:buNone/>
              <a:tabLst>
                <a:tab pos="914400" algn="l"/>
              </a:tabLst>
            </a:pPr>
            <a:r>
              <a:rPr lang="en-US" sz="1800" dirty="0">
                <a:solidFill>
                  <a:schemeClr val="tx1"/>
                </a:solidFill>
              </a:rPr>
              <a:t>	Follow @</a:t>
            </a:r>
            <a:r>
              <a:rPr lang="en-US" sz="1800" dirty="0" err="1">
                <a:solidFill>
                  <a:schemeClr val="tx1"/>
                </a:solidFill>
              </a:rPr>
              <a:t>EthernetAllianc</a:t>
            </a:r>
            <a:r>
              <a:rPr lang="en-US" sz="1800" dirty="0">
                <a:solidFill>
                  <a:schemeClr val="tx1"/>
                </a:solidFill>
              </a:rPr>
              <a:t> on Twitter</a:t>
            </a:r>
          </a:p>
          <a:p>
            <a:pPr marL="55563" indent="0">
              <a:spcBef>
                <a:spcPts val="900"/>
              </a:spcBef>
              <a:buNone/>
              <a:tabLst>
                <a:tab pos="914400" algn="l"/>
              </a:tabLst>
            </a:pPr>
            <a:r>
              <a:rPr lang="en-US" sz="1800" dirty="0">
                <a:solidFill>
                  <a:schemeClr val="tx1"/>
                </a:solidFill>
              </a:rPr>
              <a:t>	Join the Ethernet Alliance </a:t>
            </a:r>
            <a:r>
              <a:rPr lang="en-US" sz="1800" dirty="0">
                <a:solidFill>
                  <a:schemeClr val="tx1"/>
                </a:solidFill>
                <a:hlinkClick r:id="rId3"/>
              </a:rPr>
              <a:t>LinkedIn group</a:t>
            </a:r>
            <a:endParaRPr lang="en-US" sz="2000" dirty="0">
              <a:solidFill>
                <a:schemeClr val="tx1"/>
              </a:solidFill>
            </a:endParaRPr>
          </a:p>
          <a:p>
            <a:pPr marL="55563" indent="0">
              <a:spcBef>
                <a:spcPts val="900"/>
              </a:spcBef>
              <a:buNone/>
              <a:tabLst>
                <a:tab pos="914400" algn="l"/>
              </a:tabLst>
            </a:pPr>
            <a:r>
              <a:rPr lang="en-US" sz="1800" dirty="0">
                <a:solidFill>
                  <a:schemeClr val="tx1"/>
                </a:solidFill>
              </a:rPr>
              <a:t>	Visit the Ethernet Alliance </a:t>
            </a:r>
            <a:r>
              <a:rPr lang="en-US" sz="1800" dirty="0">
                <a:solidFill>
                  <a:schemeClr val="tx1"/>
                </a:solidFill>
                <a:hlinkClick r:id="rId4"/>
              </a:rPr>
              <a:t>Facebook</a:t>
            </a:r>
            <a:r>
              <a:rPr lang="en-US" sz="1800" dirty="0">
                <a:solidFill>
                  <a:schemeClr val="tx1"/>
                </a:solidFill>
              </a:rPr>
              <a:t> page</a:t>
            </a:r>
          </a:p>
          <a:p>
            <a:pPr>
              <a:buClr>
                <a:schemeClr val="tx1"/>
              </a:buClr>
              <a:buFont typeface="Wingdings" pitchFamily="2" charset="2"/>
              <a:buChar char="Ø"/>
            </a:pPr>
            <a:endParaRPr lang="en-US" sz="1800" dirty="0" smtClean="0">
              <a:solidFill>
                <a:schemeClr val="tx1"/>
              </a:solidFill>
            </a:endParaRPr>
          </a:p>
          <a:p>
            <a:pPr>
              <a:buClr>
                <a:schemeClr val="tx1"/>
              </a:buClr>
              <a:buFont typeface="Wingdings" pitchFamily="2" charset="2"/>
              <a:buChar char="Ø"/>
            </a:pPr>
            <a:r>
              <a:rPr lang="en-US" sz="1800" dirty="0" smtClean="0">
                <a:solidFill>
                  <a:schemeClr val="tx1"/>
                </a:solidFill>
              </a:rPr>
              <a:t>Questions? Contact: </a:t>
            </a:r>
            <a:endParaRPr lang="en-US" sz="1800" dirty="0">
              <a:solidFill>
                <a:schemeClr val="tx1"/>
              </a:solidFill>
            </a:endParaRPr>
          </a:p>
          <a:p>
            <a:pPr lvl="1"/>
            <a:r>
              <a:rPr lang="en-US" sz="1800" dirty="0" smtClean="0"/>
              <a:t>Morgan Fricke – Director of Operations</a:t>
            </a:r>
          </a:p>
          <a:p>
            <a:pPr lvl="2">
              <a:buFont typeface="Century Gothic" pitchFamily="34" charset="0"/>
              <a:buChar char="−"/>
            </a:pPr>
            <a:r>
              <a:rPr lang="en-US" sz="1600" dirty="0" smtClean="0">
                <a:solidFill>
                  <a:schemeClr val="tx1"/>
                </a:solidFill>
                <a:hlinkClick r:id="rId5"/>
              </a:rPr>
              <a:t>morgan@ethernetalliance.org</a:t>
            </a:r>
            <a:endParaRPr lang="en-US" sz="1600" dirty="0" smtClean="0"/>
          </a:p>
          <a:p>
            <a:pPr lvl="1"/>
            <a:r>
              <a:rPr lang="en-US" sz="1800" dirty="0" smtClean="0"/>
              <a:t>John D’Ambrosia – Chairman of the Board</a:t>
            </a:r>
          </a:p>
          <a:p>
            <a:pPr lvl="2">
              <a:buFont typeface="Century Gothic" pitchFamily="34" charset="0"/>
              <a:buChar char="−"/>
            </a:pPr>
            <a:r>
              <a:rPr lang="en-US" sz="1600" dirty="0">
                <a:solidFill>
                  <a:schemeClr val="tx1"/>
                </a:solidFill>
                <a:hlinkClick r:id="rId6"/>
              </a:rPr>
              <a:t>Chair@ethernetalliance.org</a:t>
            </a:r>
            <a:r>
              <a:rPr lang="en-US" sz="1600" dirty="0">
                <a:solidFill>
                  <a:schemeClr val="tx1"/>
                </a:solidFill>
              </a:rPr>
              <a:t> </a:t>
            </a:r>
          </a:p>
          <a:p>
            <a:pPr marL="68580" indent="0">
              <a:buNone/>
            </a:pPr>
            <a:endParaRPr lang="en-US" sz="1800" dirty="0" smtClean="0">
              <a:solidFill>
                <a:srgbClr val="000000"/>
              </a:solidFill>
            </a:endParaRPr>
          </a:p>
          <a:p>
            <a:pPr marL="55563" indent="0">
              <a:spcBef>
                <a:spcPts val="900"/>
              </a:spcBef>
              <a:buNone/>
              <a:tabLst>
                <a:tab pos="914400" algn="l"/>
              </a:tabLst>
            </a:pPr>
            <a:r>
              <a:rPr lang="en-US" sz="18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175099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09_0729 250.jpg"/>
          <p:cNvPicPr>
            <a:picLocks noGrp="1" noChangeAspect="1"/>
          </p:cNvPicPr>
          <p:nvPr>
            <p:ph idx="1"/>
          </p:nvPr>
        </p:nvPicPr>
        <p:blipFill>
          <a:blip r:embed="rId2" cstate="print"/>
          <a:stretch>
            <a:fillRect/>
          </a:stretch>
        </p:blipFill>
        <p:spPr>
          <a:xfrm>
            <a:off x="467238" y="339661"/>
            <a:ext cx="8226819" cy="6170115"/>
          </a:xfrm>
        </p:spPr>
      </p:pic>
      <p:sp>
        <p:nvSpPr>
          <p:cNvPr id="11" name="Content Placeholder 10"/>
          <p:cNvSpPr>
            <a:spLocks noGrp="1"/>
          </p:cNvSpPr>
          <p:nvPr>
            <p:ph sz="half" idx="4294967295"/>
          </p:nvPr>
        </p:nvSpPr>
        <p:spPr>
          <a:xfrm>
            <a:off x="595086" y="2583543"/>
            <a:ext cx="8326723" cy="3748890"/>
          </a:xfrm>
        </p:spPr>
        <p:txBody>
          <a:bodyPr>
            <a:normAutofit/>
          </a:bodyPr>
          <a:lstStyle/>
          <a:p>
            <a:pPr marL="365760" lvl="1" indent="0" algn="ctr">
              <a:buNone/>
            </a:pPr>
            <a:endParaRPr lang="en-US" sz="2800" dirty="0" smtClean="0">
              <a:solidFill>
                <a:schemeClr val="bg1"/>
              </a:solidFill>
            </a:endParaRPr>
          </a:p>
          <a:p>
            <a:pPr marL="68580" indent="0" algn="ctr">
              <a:buNone/>
            </a:pPr>
            <a:r>
              <a:rPr lang="en-US" sz="2800" dirty="0" smtClean="0">
                <a:solidFill>
                  <a:schemeClr val="bg1"/>
                </a:solidFill>
              </a:rPr>
              <a:t>What do I want from “the Cloud”</a:t>
            </a:r>
          </a:p>
          <a:p>
            <a:pPr marL="365760" lvl="1" indent="0" algn="ctr">
              <a:buNone/>
            </a:pPr>
            <a:r>
              <a:rPr lang="en-US" sz="2800" dirty="0" smtClean="0">
                <a:solidFill>
                  <a:schemeClr val="bg1"/>
                </a:solidFill>
              </a:rPr>
              <a:t>The data I want</a:t>
            </a:r>
          </a:p>
          <a:p>
            <a:pPr marL="365760" lvl="1" indent="0" algn="ctr">
              <a:buNone/>
            </a:pPr>
            <a:r>
              <a:rPr lang="en-US" sz="2800" dirty="0" smtClean="0">
                <a:solidFill>
                  <a:schemeClr val="bg1"/>
                </a:solidFill>
              </a:rPr>
              <a:t>The applications I want</a:t>
            </a:r>
          </a:p>
          <a:p>
            <a:pPr marL="365760" lvl="1" indent="0" algn="ctr">
              <a:buNone/>
            </a:pPr>
            <a:r>
              <a:rPr lang="en-US" sz="2800" dirty="0" smtClean="0">
                <a:solidFill>
                  <a:schemeClr val="bg1"/>
                </a:solidFill>
              </a:rPr>
              <a:t>Whenever I want it</a:t>
            </a:r>
          </a:p>
          <a:p>
            <a:pPr marL="365760" lvl="1" indent="0" algn="ctr">
              <a:buNone/>
            </a:pPr>
            <a:r>
              <a:rPr lang="en-US" sz="2800" dirty="0" smtClean="0">
                <a:solidFill>
                  <a:schemeClr val="bg1"/>
                </a:solidFill>
              </a:rPr>
              <a:t>Wherever I want it</a:t>
            </a:r>
          </a:p>
          <a:p>
            <a:pPr marL="365760" lvl="1" indent="0" algn="ctr">
              <a:buNone/>
            </a:pPr>
            <a:r>
              <a:rPr lang="en-US" sz="2800" dirty="0" smtClean="0">
                <a:solidFill>
                  <a:schemeClr val="bg1"/>
                </a:solidFill>
              </a:rPr>
              <a:t>However I want it</a:t>
            </a:r>
          </a:p>
          <a:p>
            <a:pPr lvl="1" algn="ctr"/>
            <a:endParaRPr lang="en-US" dirty="0" smtClean="0">
              <a:solidFill>
                <a:schemeClr val="bg2">
                  <a:lumMod val="25000"/>
                </a:schemeClr>
              </a:solidFill>
            </a:endParaRPr>
          </a:p>
          <a:p>
            <a:pPr lvl="1" algn="ctr"/>
            <a:endParaRPr lang="en-US" dirty="0" smtClean="0">
              <a:solidFill>
                <a:schemeClr val="bg2">
                  <a:lumMod val="25000"/>
                </a:schemeClr>
              </a:solidFill>
            </a:endParaRPr>
          </a:p>
          <a:p>
            <a:pPr lvl="1" algn="ctr"/>
            <a:endParaRPr lang="en-US" dirty="0">
              <a:solidFill>
                <a:schemeClr val="bg2">
                  <a:lumMod val="25000"/>
                </a:schemeClr>
              </a:solidFill>
            </a:endParaRPr>
          </a:p>
        </p:txBody>
      </p:sp>
      <p:sp>
        <p:nvSpPr>
          <p:cNvPr id="2" name="Title 1"/>
          <p:cNvSpPr>
            <a:spLocks noGrp="1"/>
          </p:cNvSpPr>
          <p:nvPr>
            <p:ph type="title"/>
          </p:nvPr>
        </p:nvSpPr>
        <p:spPr/>
        <p:txBody>
          <a:bodyPr/>
          <a:lstStyle/>
          <a:p>
            <a:r>
              <a:rPr lang="en-US" dirty="0" smtClean="0"/>
              <a:t>Thinking “Cloud” ?</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8" r="35542" b="30000"/>
          <a:stretch/>
        </p:blipFill>
        <p:spPr>
          <a:xfrm>
            <a:off x="8201025" y="314325"/>
            <a:ext cx="523875" cy="533400"/>
          </a:xfrm>
          <a:prstGeom prst="rect">
            <a:avLst/>
          </a:prstGeom>
        </p:spPr>
      </p:pic>
    </p:spTree>
    <p:extLst>
      <p:ext uri="{BB962C8B-B14F-4D97-AF65-F5344CB8AC3E}">
        <p14:creationId xmlns:p14="http://schemas.microsoft.com/office/powerpoint/2010/main" val="113060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Q&amp;A</a:t>
            </a:r>
            <a:endParaRPr lang="en-US" dirty="0"/>
          </a:p>
        </p:txBody>
      </p:sp>
      <p:pic>
        <p:nvPicPr>
          <p:cNvPr id="7" name="Picture 23" descr="C:\Documents and Settings\jspencer\Local Settings\Temporary Internet Files\Content.IE5\Q5KH61E7\MPj04395360000[1].jpg"/>
          <p:cNvPicPr>
            <a:picLocks noChangeAspect="1" noChangeArrowheads="1"/>
          </p:cNvPicPr>
          <p:nvPr/>
        </p:nvPicPr>
        <p:blipFill>
          <a:blip r:embed="rId3" cstate="print"/>
          <a:srcRect/>
          <a:stretch>
            <a:fillRect/>
          </a:stretch>
        </p:blipFill>
        <p:spPr bwMode="auto">
          <a:xfrm>
            <a:off x="514350" y="1164604"/>
            <a:ext cx="8115300" cy="4366805"/>
          </a:xfrm>
          <a:prstGeom prst="rect">
            <a:avLst/>
          </a:prstGeom>
          <a:noFill/>
        </p:spPr>
      </p:pic>
    </p:spTree>
    <p:extLst>
      <p:ext uri="{BB962C8B-B14F-4D97-AF65-F5344CB8AC3E}">
        <p14:creationId xmlns:p14="http://schemas.microsoft.com/office/powerpoint/2010/main" val="3437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45" y="428170"/>
            <a:ext cx="6629400" cy="762000"/>
          </a:xfrm>
        </p:spPr>
        <p:txBody>
          <a:bodyPr>
            <a:normAutofit fontScale="90000"/>
          </a:bodyPr>
          <a:lstStyle/>
          <a:p>
            <a:r>
              <a:rPr lang="en-US" dirty="0" smtClean="0"/>
              <a:t>2015 Global Users and Network Connections</a:t>
            </a:r>
            <a:endParaRPr lang="en-US" dirty="0"/>
          </a:p>
        </p:txBody>
      </p:sp>
      <p:pic>
        <p:nvPicPr>
          <p:cNvPr id="6" name="Picture 5" descr="dreamstime_13690514.png"/>
          <p:cNvPicPr>
            <a:picLocks noChangeAspect="1"/>
          </p:cNvPicPr>
          <p:nvPr/>
        </p:nvPicPr>
        <p:blipFill>
          <a:blip r:embed="rId2" cstate="print">
            <a:lum bright="-10000" contrast="20000"/>
          </a:blip>
          <a:srcRect t="8293" b="6451"/>
          <a:stretch>
            <a:fillRect/>
          </a:stretch>
        </p:blipFill>
        <p:spPr>
          <a:xfrm>
            <a:off x="597069" y="1117600"/>
            <a:ext cx="7599932" cy="5007827"/>
          </a:xfrm>
          <a:prstGeom prst="rect">
            <a:avLst/>
          </a:prstGeom>
        </p:spPr>
      </p:pic>
      <p:grpSp>
        <p:nvGrpSpPr>
          <p:cNvPr id="3" name="Group 42"/>
          <p:cNvGrpSpPr/>
          <p:nvPr/>
        </p:nvGrpSpPr>
        <p:grpSpPr>
          <a:xfrm>
            <a:off x="440955" y="1857296"/>
            <a:ext cx="2445832" cy="1032329"/>
            <a:chOff x="379144" y="1806496"/>
            <a:chExt cx="2598232" cy="1115708"/>
          </a:xfrm>
        </p:grpSpPr>
        <p:sp>
          <p:nvSpPr>
            <p:cNvPr id="8" name="Rounded Rectangle 7"/>
            <p:cNvSpPr/>
            <p:nvPr/>
          </p:nvSpPr>
          <p:spPr>
            <a:xfrm>
              <a:off x="379144" y="2143500"/>
              <a:ext cx="2598232" cy="778704"/>
            </a:xfrm>
            <a:prstGeom prst="roundRect">
              <a:avLst/>
            </a:prstGeom>
            <a:solidFill>
              <a:srgbClr val="72BBFE">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rgbClr val="000000"/>
                </a:solidFill>
                <a:effectLst>
                  <a:outerShdw blurRad="38100" dist="38100" dir="2700000" algn="tl">
                    <a:srgbClr val="000000">
                      <a:alpha val="43137"/>
                    </a:srgbClr>
                  </a:outerShdw>
                </a:effectLst>
                <a:latin typeface="Arial" pitchFamily="-106" charset="0"/>
              </a:endParaRPr>
            </a:p>
          </p:txBody>
        </p:sp>
        <p:sp>
          <p:nvSpPr>
            <p:cNvPr id="9" name="Rounded Rectangle 8"/>
            <p:cNvSpPr/>
            <p:nvPr/>
          </p:nvSpPr>
          <p:spPr>
            <a:xfrm>
              <a:off x="379144" y="1817646"/>
              <a:ext cx="2598232" cy="320916"/>
            </a:xfrm>
            <a:prstGeom prst="roundRect">
              <a:avLst/>
            </a:prstGeom>
            <a:solidFill>
              <a:srgbClr val="72BBFE">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rgbClr val="000000"/>
                </a:solidFill>
                <a:effectLst>
                  <a:outerShdw blurRad="38100" dist="38100" dir="2700000" algn="tl">
                    <a:srgbClr val="000000">
                      <a:alpha val="43137"/>
                    </a:srgbClr>
                  </a:outerShdw>
                </a:effectLst>
                <a:latin typeface="Arial" pitchFamily="-106" charset="0"/>
              </a:endParaRPr>
            </a:p>
          </p:txBody>
        </p:sp>
        <p:sp>
          <p:nvSpPr>
            <p:cNvPr id="10" name="TextBox 9"/>
            <p:cNvSpPr txBox="1"/>
            <p:nvPr/>
          </p:nvSpPr>
          <p:spPr>
            <a:xfrm>
              <a:off x="915675" y="1806496"/>
              <a:ext cx="1525169" cy="365898"/>
            </a:xfrm>
            <a:prstGeom prst="rect">
              <a:avLst/>
            </a:prstGeom>
            <a:noFill/>
          </p:spPr>
          <p:txBody>
            <a:bodyPr wrap="none" rtlCol="0">
              <a:spAutoFit/>
            </a:bodyPr>
            <a:lstStyle/>
            <a:p>
              <a:pPr algn="ctr"/>
              <a:r>
                <a:rPr lang="en-US" sz="1600" b="1" dirty="0" smtClean="0">
                  <a:solidFill>
                    <a:srgbClr val="000000"/>
                  </a:solidFill>
                  <a:effectLst>
                    <a:outerShdw blurRad="38100" dist="38100" dir="2700000" algn="tl">
                      <a:srgbClr val="000000">
                        <a:alpha val="43137"/>
                      </a:srgbClr>
                    </a:outerShdw>
                  </a:effectLst>
                  <a:latin typeface="+mj-lt"/>
                </a:rPr>
                <a:t>North America</a:t>
              </a:r>
              <a:endParaRPr lang="en-US" sz="1600" b="1" dirty="0">
                <a:solidFill>
                  <a:srgbClr val="000000"/>
                </a:solidFill>
                <a:effectLst>
                  <a:outerShdw blurRad="38100" dist="38100" dir="2700000" algn="tl">
                    <a:srgbClr val="000000">
                      <a:alpha val="43137"/>
                    </a:srgbClr>
                  </a:outerShdw>
                </a:effectLst>
                <a:latin typeface="+mj-lt"/>
              </a:endParaRPr>
            </a:p>
          </p:txBody>
        </p:sp>
        <p:sp>
          <p:nvSpPr>
            <p:cNvPr id="11" name="TextBox 10"/>
            <p:cNvSpPr txBox="1"/>
            <p:nvPr/>
          </p:nvSpPr>
          <p:spPr>
            <a:xfrm>
              <a:off x="406851" y="2258844"/>
              <a:ext cx="2570525" cy="498953"/>
            </a:xfrm>
            <a:prstGeom prst="rect">
              <a:avLst/>
            </a:prstGeom>
            <a:noFill/>
          </p:spPr>
          <p:txBody>
            <a:bodyPr wrap="square" rtlCol="0">
              <a:spAutoFit/>
            </a:bodyPr>
            <a:lstStyle/>
            <a:p>
              <a:pPr algn="ctr"/>
              <a:r>
                <a:rPr lang="en-US" sz="1200" b="1" dirty="0" smtClean="0">
                  <a:solidFill>
                    <a:srgbClr val="000000"/>
                  </a:solidFill>
                  <a:latin typeface="+mj-lt"/>
                </a:rPr>
                <a:t>288 Million Users</a:t>
              </a:r>
            </a:p>
            <a:p>
              <a:pPr algn="ctr"/>
              <a:r>
                <a:rPr lang="en-US" sz="1200" b="1" dirty="0" smtClean="0">
                  <a:solidFill>
                    <a:srgbClr val="000000"/>
                  </a:solidFill>
                  <a:latin typeface="+mj-lt"/>
                </a:rPr>
                <a:t>2.2 Billion Networked Devices</a:t>
              </a:r>
              <a:endParaRPr lang="en-US" sz="1200" b="1" dirty="0">
                <a:solidFill>
                  <a:srgbClr val="000000"/>
                </a:solidFill>
                <a:latin typeface="+mj-lt"/>
              </a:endParaRPr>
            </a:p>
          </p:txBody>
        </p:sp>
      </p:grpSp>
      <p:grpSp>
        <p:nvGrpSpPr>
          <p:cNvPr id="7" name="Group 43"/>
          <p:cNvGrpSpPr/>
          <p:nvPr/>
        </p:nvGrpSpPr>
        <p:grpSpPr>
          <a:xfrm>
            <a:off x="3306819" y="1857296"/>
            <a:ext cx="2445832" cy="1003609"/>
            <a:chOff x="3245008" y="1806496"/>
            <a:chExt cx="2598232" cy="1003609"/>
          </a:xfrm>
        </p:grpSpPr>
        <p:sp>
          <p:nvSpPr>
            <p:cNvPr id="13" name="Rounded Rectangle 12"/>
            <p:cNvSpPr/>
            <p:nvPr/>
          </p:nvSpPr>
          <p:spPr>
            <a:xfrm>
              <a:off x="3245008" y="2143500"/>
              <a:ext cx="2598232" cy="666605"/>
            </a:xfrm>
            <a:prstGeom prst="roundRect">
              <a:avLst/>
            </a:prstGeom>
            <a:solidFill>
              <a:schemeClr val="accent6">
                <a:lumMod val="60000"/>
                <a:lumOff val="40000"/>
                <a:alpha val="80000"/>
              </a:scheme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rgbClr val="000000"/>
                </a:solidFill>
                <a:effectLst>
                  <a:outerShdw blurRad="38100" dist="38100" dir="2700000" algn="tl">
                    <a:srgbClr val="000000">
                      <a:alpha val="43137"/>
                    </a:srgbClr>
                  </a:outerShdw>
                </a:effectLst>
                <a:latin typeface="Arial" pitchFamily="-106" charset="0"/>
              </a:endParaRPr>
            </a:p>
          </p:txBody>
        </p:sp>
        <p:sp>
          <p:nvSpPr>
            <p:cNvPr id="14" name="Rounded Rectangle 13"/>
            <p:cNvSpPr/>
            <p:nvPr/>
          </p:nvSpPr>
          <p:spPr>
            <a:xfrm>
              <a:off x="3245008" y="1817646"/>
              <a:ext cx="2598232" cy="320916"/>
            </a:xfrm>
            <a:prstGeom prst="roundRect">
              <a:avLst/>
            </a:prstGeom>
            <a:solidFill>
              <a:schemeClr val="accent6">
                <a:lumMod val="60000"/>
                <a:lumOff val="40000"/>
                <a:alpha val="80000"/>
              </a:scheme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rgbClr val="000000"/>
                </a:solidFill>
                <a:effectLst>
                  <a:outerShdw blurRad="38100" dist="38100" dir="2700000" algn="tl">
                    <a:srgbClr val="000000">
                      <a:alpha val="43137"/>
                    </a:srgbClr>
                  </a:outerShdw>
                </a:effectLst>
                <a:latin typeface="Arial" pitchFamily="-106" charset="0"/>
              </a:endParaRPr>
            </a:p>
          </p:txBody>
        </p:sp>
        <p:sp>
          <p:nvSpPr>
            <p:cNvPr id="15" name="TextBox 14"/>
            <p:cNvSpPr txBox="1"/>
            <p:nvPr/>
          </p:nvSpPr>
          <p:spPr>
            <a:xfrm>
              <a:off x="3710391" y="1806496"/>
              <a:ext cx="1667466" cy="338554"/>
            </a:xfrm>
            <a:prstGeom prst="rect">
              <a:avLst/>
            </a:prstGeom>
            <a:noFill/>
          </p:spPr>
          <p:txBody>
            <a:bodyPr wrap="none" rtlCol="0" anchor="ctr">
              <a:spAutoFit/>
            </a:bodyPr>
            <a:lstStyle/>
            <a:p>
              <a:pPr algn="ctr"/>
              <a:r>
                <a:rPr lang="en-US" sz="1600" b="1" dirty="0" smtClean="0">
                  <a:solidFill>
                    <a:srgbClr val="000000"/>
                  </a:solidFill>
                  <a:effectLst>
                    <a:outerShdw blurRad="38100" dist="38100" dir="2700000" algn="tl">
                      <a:srgbClr val="000000">
                        <a:alpha val="43137"/>
                      </a:srgbClr>
                    </a:outerShdw>
                  </a:effectLst>
                  <a:latin typeface="+mj-lt"/>
                </a:rPr>
                <a:t>Western Europe</a:t>
              </a:r>
              <a:endParaRPr lang="en-US" sz="1600" b="1" dirty="0">
                <a:solidFill>
                  <a:srgbClr val="000000"/>
                </a:solidFill>
                <a:effectLst>
                  <a:outerShdw blurRad="38100" dist="38100" dir="2700000" algn="tl">
                    <a:srgbClr val="000000">
                      <a:alpha val="43137"/>
                    </a:srgbClr>
                  </a:outerShdw>
                </a:effectLst>
                <a:latin typeface="+mj-lt"/>
              </a:endParaRPr>
            </a:p>
          </p:txBody>
        </p:sp>
        <p:sp>
          <p:nvSpPr>
            <p:cNvPr id="16" name="TextBox 15"/>
            <p:cNvSpPr txBox="1"/>
            <p:nvPr/>
          </p:nvSpPr>
          <p:spPr>
            <a:xfrm>
              <a:off x="3289614" y="2244906"/>
              <a:ext cx="2509020" cy="461665"/>
            </a:xfrm>
            <a:prstGeom prst="rect">
              <a:avLst/>
            </a:prstGeom>
            <a:noFill/>
          </p:spPr>
          <p:txBody>
            <a:bodyPr wrap="square" rtlCol="0">
              <a:spAutoFit/>
            </a:bodyPr>
            <a:lstStyle/>
            <a:p>
              <a:pPr algn="ctr"/>
              <a:r>
                <a:rPr lang="en-US" sz="1200" b="1" dirty="0" smtClean="0">
                  <a:solidFill>
                    <a:srgbClr val="000000"/>
                  </a:solidFill>
                  <a:latin typeface="+mj-lt"/>
                </a:rPr>
                <a:t>314 Million Users</a:t>
              </a:r>
            </a:p>
            <a:p>
              <a:pPr algn="ctr"/>
              <a:r>
                <a:rPr lang="en-US" sz="1200" b="1" dirty="0" smtClean="0">
                  <a:solidFill>
                    <a:srgbClr val="000000"/>
                  </a:solidFill>
                  <a:latin typeface="+mj-lt"/>
                </a:rPr>
                <a:t>2.3 Billion Networked Devices</a:t>
              </a:r>
              <a:endParaRPr lang="en-US" sz="1200" b="1" dirty="0">
                <a:solidFill>
                  <a:srgbClr val="000000"/>
                </a:solidFill>
                <a:latin typeface="+mj-lt"/>
              </a:endParaRPr>
            </a:p>
          </p:txBody>
        </p:sp>
      </p:grpSp>
      <p:grpSp>
        <p:nvGrpSpPr>
          <p:cNvPr id="12" name="Group 44"/>
          <p:cNvGrpSpPr/>
          <p:nvPr/>
        </p:nvGrpSpPr>
        <p:grpSpPr>
          <a:xfrm>
            <a:off x="6148771" y="1857296"/>
            <a:ext cx="2494726" cy="1003609"/>
            <a:chOff x="6084838" y="1806496"/>
            <a:chExt cx="2650174" cy="1003609"/>
          </a:xfrm>
        </p:grpSpPr>
        <p:sp>
          <p:nvSpPr>
            <p:cNvPr id="18" name="Rounded Rectangle 17"/>
            <p:cNvSpPr/>
            <p:nvPr/>
          </p:nvSpPr>
          <p:spPr>
            <a:xfrm>
              <a:off x="6121095" y="2143500"/>
              <a:ext cx="2598232" cy="666605"/>
            </a:xfrm>
            <a:prstGeom prst="roundRect">
              <a:avLst/>
            </a:prstGeom>
            <a:solidFill>
              <a:srgbClr val="0062A4">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bg1"/>
                </a:solidFill>
                <a:effectLst>
                  <a:outerShdw blurRad="38100" dist="38100" dir="2700000" algn="tl">
                    <a:srgbClr val="000000">
                      <a:alpha val="43137"/>
                    </a:srgbClr>
                  </a:outerShdw>
                </a:effectLst>
                <a:latin typeface="Arial" pitchFamily="-106" charset="0"/>
              </a:endParaRPr>
            </a:p>
          </p:txBody>
        </p:sp>
        <p:sp>
          <p:nvSpPr>
            <p:cNvPr id="19" name="Rounded Rectangle 18"/>
            <p:cNvSpPr/>
            <p:nvPr/>
          </p:nvSpPr>
          <p:spPr>
            <a:xfrm>
              <a:off x="6121095" y="1817646"/>
              <a:ext cx="2598232" cy="320916"/>
            </a:xfrm>
            <a:prstGeom prst="roundRect">
              <a:avLst/>
            </a:prstGeom>
            <a:solidFill>
              <a:srgbClr val="0062A4">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bg1"/>
                </a:solidFill>
                <a:effectLst>
                  <a:outerShdw blurRad="38100" dist="38100" dir="2700000" algn="tl">
                    <a:srgbClr val="000000">
                      <a:alpha val="43137"/>
                    </a:srgbClr>
                  </a:outerShdw>
                </a:effectLst>
                <a:latin typeface="Arial" pitchFamily="-106" charset="0"/>
              </a:endParaRPr>
            </a:p>
          </p:txBody>
        </p:sp>
        <p:sp>
          <p:nvSpPr>
            <p:cNvPr id="20" name="TextBox 19"/>
            <p:cNvSpPr txBox="1"/>
            <p:nvPr/>
          </p:nvSpPr>
          <p:spPr>
            <a:xfrm>
              <a:off x="6105413" y="1806496"/>
              <a:ext cx="2629599" cy="338554"/>
            </a:xfrm>
            <a:prstGeom prst="rect">
              <a:avLst/>
            </a:prstGeom>
            <a:noFill/>
          </p:spPr>
          <p:txBody>
            <a:bodyPr wrap="none" rtlCol="0" anchor="ctr">
              <a:spAutoFit/>
            </a:bodyPr>
            <a:lstStyle/>
            <a:p>
              <a:pPr algn="ctr"/>
              <a:r>
                <a:rPr lang="en-US" sz="1600" b="1" dirty="0" smtClean="0">
                  <a:solidFill>
                    <a:schemeClr val="bg1"/>
                  </a:solidFill>
                  <a:effectLst>
                    <a:outerShdw blurRad="38100" dist="38100" dir="2700000" algn="tl">
                      <a:srgbClr val="000000">
                        <a:alpha val="43137"/>
                      </a:srgbClr>
                    </a:outerShdw>
                  </a:effectLst>
                  <a:latin typeface="+mj-lt"/>
                </a:rPr>
                <a:t>Central/Eastern Europe</a:t>
              </a:r>
              <a:endParaRPr lang="en-US" sz="1600" b="1" dirty="0">
                <a:solidFill>
                  <a:schemeClr val="bg1"/>
                </a:solidFill>
                <a:effectLst>
                  <a:outerShdw blurRad="38100" dist="38100" dir="2700000" algn="tl">
                    <a:srgbClr val="000000">
                      <a:alpha val="43137"/>
                    </a:srgbClr>
                  </a:outerShdw>
                </a:effectLst>
                <a:latin typeface="+mj-lt"/>
              </a:endParaRPr>
            </a:p>
          </p:txBody>
        </p:sp>
        <p:sp>
          <p:nvSpPr>
            <p:cNvPr id="21" name="TextBox 20"/>
            <p:cNvSpPr txBox="1"/>
            <p:nvPr/>
          </p:nvSpPr>
          <p:spPr>
            <a:xfrm>
              <a:off x="6084838" y="2185637"/>
              <a:ext cx="2638943" cy="461665"/>
            </a:xfrm>
            <a:prstGeom prst="rect">
              <a:avLst/>
            </a:prstGeom>
            <a:noFill/>
          </p:spPr>
          <p:txBody>
            <a:bodyPr wrap="square" rtlCol="0">
              <a:spAutoFit/>
            </a:bodyPr>
            <a:lstStyle/>
            <a:p>
              <a:pPr algn="ctr"/>
              <a:r>
                <a:rPr lang="en-US" sz="1200" b="1" dirty="0" smtClean="0">
                  <a:solidFill>
                    <a:schemeClr val="bg1"/>
                  </a:solidFill>
                </a:rPr>
                <a:t>201 Million Users</a:t>
              </a:r>
            </a:p>
            <a:p>
              <a:pPr algn="ctr"/>
              <a:r>
                <a:rPr lang="en-US" sz="1200" b="1" dirty="0" smtClean="0">
                  <a:solidFill>
                    <a:schemeClr val="bg1"/>
                  </a:solidFill>
                </a:rPr>
                <a:t>902 Million Networked Devices</a:t>
              </a:r>
              <a:endParaRPr lang="en-US" sz="1200" b="1" dirty="0">
                <a:solidFill>
                  <a:schemeClr val="bg1"/>
                </a:solidFill>
              </a:endParaRPr>
            </a:p>
          </p:txBody>
        </p:sp>
      </p:grpSp>
      <p:grpSp>
        <p:nvGrpSpPr>
          <p:cNvPr id="17" name="Group 45"/>
          <p:cNvGrpSpPr/>
          <p:nvPr/>
        </p:nvGrpSpPr>
        <p:grpSpPr>
          <a:xfrm>
            <a:off x="440955" y="4176750"/>
            <a:ext cx="2445832" cy="1006435"/>
            <a:chOff x="379144" y="4125950"/>
            <a:chExt cx="2598232" cy="772509"/>
          </a:xfrm>
        </p:grpSpPr>
        <p:sp>
          <p:nvSpPr>
            <p:cNvPr id="23" name="Rounded Rectangle 22"/>
            <p:cNvSpPr/>
            <p:nvPr/>
          </p:nvSpPr>
          <p:spPr>
            <a:xfrm>
              <a:off x="379144" y="4379705"/>
              <a:ext cx="2598232" cy="518754"/>
            </a:xfrm>
            <a:prstGeom prst="roundRect">
              <a:avLst/>
            </a:prstGeom>
            <a:solidFill>
              <a:srgbClr val="6DB344">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rgbClr val="000000"/>
                </a:solidFill>
                <a:effectLst>
                  <a:outerShdw blurRad="38100" dist="38100" dir="2700000" algn="tl">
                    <a:srgbClr val="000000">
                      <a:alpha val="43137"/>
                    </a:srgbClr>
                  </a:outerShdw>
                </a:effectLst>
                <a:latin typeface="Arial" pitchFamily="-106" charset="0"/>
              </a:endParaRPr>
            </a:p>
          </p:txBody>
        </p:sp>
        <p:sp>
          <p:nvSpPr>
            <p:cNvPr id="24" name="Rounded Rectangle 23"/>
            <p:cNvSpPr/>
            <p:nvPr/>
          </p:nvSpPr>
          <p:spPr>
            <a:xfrm>
              <a:off x="379144" y="4137100"/>
              <a:ext cx="2598232" cy="242606"/>
            </a:xfrm>
            <a:prstGeom prst="roundRect">
              <a:avLst/>
            </a:prstGeom>
            <a:solidFill>
              <a:srgbClr val="6DB344">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rgbClr val="000000"/>
                </a:solidFill>
                <a:effectLst>
                  <a:outerShdw blurRad="38100" dist="38100" dir="2700000" algn="tl">
                    <a:srgbClr val="000000">
                      <a:alpha val="43137"/>
                    </a:srgbClr>
                  </a:outerShdw>
                </a:effectLst>
                <a:latin typeface="Arial" pitchFamily="-106" charset="0"/>
              </a:endParaRPr>
            </a:p>
          </p:txBody>
        </p:sp>
        <p:sp>
          <p:nvSpPr>
            <p:cNvPr id="25" name="TextBox 24"/>
            <p:cNvSpPr txBox="1"/>
            <p:nvPr/>
          </p:nvSpPr>
          <p:spPr>
            <a:xfrm>
              <a:off x="958886" y="4125950"/>
              <a:ext cx="1438747" cy="259864"/>
            </a:xfrm>
            <a:prstGeom prst="rect">
              <a:avLst/>
            </a:prstGeom>
            <a:noFill/>
          </p:spPr>
          <p:txBody>
            <a:bodyPr wrap="none" rtlCol="0">
              <a:spAutoFit/>
            </a:bodyPr>
            <a:lstStyle/>
            <a:p>
              <a:pPr algn="ctr"/>
              <a:r>
                <a:rPr lang="en-US" sz="1600" b="1" dirty="0" smtClean="0">
                  <a:solidFill>
                    <a:srgbClr val="000000"/>
                  </a:solidFill>
                  <a:effectLst>
                    <a:outerShdw blurRad="38100" dist="38100" dir="2700000" algn="tl">
                      <a:srgbClr val="000000">
                        <a:alpha val="43137"/>
                      </a:srgbClr>
                    </a:outerShdw>
                  </a:effectLst>
                  <a:latin typeface="+mj-lt"/>
                </a:rPr>
                <a:t>Latin America</a:t>
              </a:r>
              <a:endParaRPr lang="en-US" sz="1600" b="1" dirty="0">
                <a:solidFill>
                  <a:srgbClr val="000000"/>
                </a:solidFill>
                <a:effectLst>
                  <a:outerShdw blurRad="38100" dist="38100" dir="2700000" algn="tl">
                    <a:srgbClr val="000000">
                      <a:alpha val="43137"/>
                    </a:srgbClr>
                  </a:outerShdw>
                </a:effectLst>
                <a:latin typeface="+mj-lt"/>
              </a:endParaRPr>
            </a:p>
          </p:txBody>
        </p:sp>
        <p:sp>
          <p:nvSpPr>
            <p:cNvPr id="26" name="TextBox 25"/>
            <p:cNvSpPr txBox="1"/>
            <p:nvPr/>
          </p:nvSpPr>
          <p:spPr>
            <a:xfrm>
              <a:off x="423750" y="4441741"/>
              <a:ext cx="2509020" cy="354360"/>
            </a:xfrm>
            <a:prstGeom prst="rect">
              <a:avLst/>
            </a:prstGeom>
            <a:noFill/>
          </p:spPr>
          <p:txBody>
            <a:bodyPr wrap="square" rtlCol="0">
              <a:spAutoFit/>
            </a:bodyPr>
            <a:lstStyle/>
            <a:p>
              <a:pPr algn="ctr"/>
              <a:r>
                <a:rPr lang="en-US" sz="1200" b="1" dirty="0" smtClean="0">
                  <a:solidFill>
                    <a:srgbClr val="000000"/>
                  </a:solidFill>
                </a:rPr>
                <a:t>260 Million Users</a:t>
              </a:r>
            </a:p>
            <a:p>
              <a:pPr algn="ctr"/>
              <a:r>
                <a:rPr lang="en-US" sz="1200" b="1" dirty="0" smtClean="0">
                  <a:solidFill>
                    <a:srgbClr val="000000"/>
                  </a:solidFill>
                </a:rPr>
                <a:t>1.3 Billion Networked Devices</a:t>
              </a:r>
              <a:endParaRPr lang="en-US" sz="1200" b="1" dirty="0">
                <a:solidFill>
                  <a:srgbClr val="000000"/>
                </a:solidFill>
              </a:endParaRPr>
            </a:p>
          </p:txBody>
        </p:sp>
      </p:grpSp>
      <p:grpSp>
        <p:nvGrpSpPr>
          <p:cNvPr id="22" name="Group 46"/>
          <p:cNvGrpSpPr/>
          <p:nvPr/>
        </p:nvGrpSpPr>
        <p:grpSpPr>
          <a:xfrm>
            <a:off x="3306819" y="4176750"/>
            <a:ext cx="2445832" cy="1003609"/>
            <a:chOff x="3245008" y="4125950"/>
            <a:chExt cx="2598232" cy="1003609"/>
          </a:xfrm>
        </p:grpSpPr>
        <p:sp>
          <p:nvSpPr>
            <p:cNvPr id="28" name="Rounded Rectangle 27"/>
            <p:cNvSpPr/>
            <p:nvPr/>
          </p:nvSpPr>
          <p:spPr>
            <a:xfrm>
              <a:off x="3245008" y="4462954"/>
              <a:ext cx="2598232" cy="666605"/>
            </a:xfrm>
            <a:prstGeom prst="roundRect">
              <a:avLst/>
            </a:prstGeom>
            <a:solidFill>
              <a:srgbClr val="FFC000">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tx1"/>
                </a:solidFill>
                <a:latin typeface="Arial" pitchFamily="-106" charset="0"/>
              </a:endParaRPr>
            </a:p>
          </p:txBody>
        </p:sp>
        <p:sp>
          <p:nvSpPr>
            <p:cNvPr id="29" name="Rounded Rectangle 28"/>
            <p:cNvSpPr/>
            <p:nvPr/>
          </p:nvSpPr>
          <p:spPr>
            <a:xfrm>
              <a:off x="3245008" y="4137100"/>
              <a:ext cx="2598232" cy="320916"/>
            </a:xfrm>
            <a:prstGeom prst="roundRect">
              <a:avLst/>
            </a:prstGeom>
            <a:solidFill>
              <a:srgbClr val="FFC000">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tx1"/>
                </a:solidFill>
                <a:latin typeface="Arial" pitchFamily="-106" charset="0"/>
              </a:endParaRPr>
            </a:p>
          </p:txBody>
        </p:sp>
        <p:sp>
          <p:nvSpPr>
            <p:cNvPr id="30" name="TextBox 29"/>
            <p:cNvSpPr txBox="1"/>
            <p:nvPr/>
          </p:nvSpPr>
          <p:spPr>
            <a:xfrm>
              <a:off x="3289614" y="4125950"/>
              <a:ext cx="2509020" cy="338554"/>
            </a:xfrm>
            <a:prstGeom prst="rect">
              <a:avLst/>
            </a:prstGeom>
            <a:noFill/>
          </p:spPr>
          <p:txBody>
            <a:bodyPr wrap="square" rtlCol="0" anchor="ctr">
              <a:spAutoFit/>
            </a:bodyPr>
            <a:lstStyle/>
            <a:p>
              <a:pPr algn="ctr"/>
              <a:r>
                <a:rPr lang="en-US" sz="1600" b="1" dirty="0" smtClean="0">
                  <a:solidFill>
                    <a:srgbClr val="08252E"/>
                  </a:solidFill>
                  <a:latin typeface="+mj-lt"/>
                </a:rPr>
                <a:t>Middle East &amp; Africa</a:t>
              </a:r>
              <a:endParaRPr lang="en-US" sz="1600" b="1" dirty="0">
                <a:solidFill>
                  <a:srgbClr val="08252E"/>
                </a:solidFill>
                <a:latin typeface="+mj-lt"/>
              </a:endParaRPr>
            </a:p>
          </p:txBody>
        </p:sp>
        <p:sp>
          <p:nvSpPr>
            <p:cNvPr id="31" name="TextBox 30"/>
            <p:cNvSpPr txBox="1"/>
            <p:nvPr/>
          </p:nvSpPr>
          <p:spPr>
            <a:xfrm>
              <a:off x="3289614" y="4564360"/>
              <a:ext cx="2509020" cy="461665"/>
            </a:xfrm>
            <a:prstGeom prst="rect">
              <a:avLst/>
            </a:prstGeom>
            <a:noFill/>
          </p:spPr>
          <p:txBody>
            <a:bodyPr wrap="square" rtlCol="0">
              <a:spAutoFit/>
            </a:bodyPr>
            <a:lstStyle/>
            <a:p>
              <a:pPr algn="ctr"/>
              <a:r>
                <a:rPr lang="en-US" sz="1200" b="1" dirty="0" smtClean="0">
                  <a:solidFill>
                    <a:srgbClr val="08252E"/>
                  </a:solidFill>
                </a:rPr>
                <a:t>495 Million Users </a:t>
              </a:r>
            </a:p>
            <a:p>
              <a:pPr algn="ctr"/>
              <a:r>
                <a:rPr lang="en-US" sz="1200" b="1" dirty="0" smtClean="0">
                  <a:solidFill>
                    <a:srgbClr val="08252E"/>
                  </a:solidFill>
                </a:rPr>
                <a:t>1.3 Billion Networked Devices</a:t>
              </a:r>
              <a:endParaRPr lang="en-US" sz="1200" b="1" dirty="0">
                <a:solidFill>
                  <a:srgbClr val="08252E"/>
                </a:solidFill>
              </a:endParaRPr>
            </a:p>
          </p:txBody>
        </p:sp>
      </p:grpSp>
      <p:grpSp>
        <p:nvGrpSpPr>
          <p:cNvPr id="27" name="Group 47"/>
          <p:cNvGrpSpPr/>
          <p:nvPr/>
        </p:nvGrpSpPr>
        <p:grpSpPr>
          <a:xfrm>
            <a:off x="6182906" y="4176750"/>
            <a:ext cx="2445832" cy="1003609"/>
            <a:chOff x="6121095" y="4125950"/>
            <a:chExt cx="2598232" cy="1003609"/>
          </a:xfrm>
        </p:grpSpPr>
        <p:sp>
          <p:nvSpPr>
            <p:cNvPr id="33" name="Rounded Rectangle 32"/>
            <p:cNvSpPr/>
            <p:nvPr/>
          </p:nvSpPr>
          <p:spPr>
            <a:xfrm>
              <a:off x="6121095" y="4462954"/>
              <a:ext cx="2598232" cy="666605"/>
            </a:xfrm>
            <a:prstGeom prst="roundRect">
              <a:avLst/>
            </a:prstGeom>
            <a:solidFill>
              <a:srgbClr val="F48C02">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bg1"/>
                </a:solidFill>
                <a:effectLst>
                  <a:outerShdw blurRad="38100" dist="38100" dir="2700000" algn="tl">
                    <a:srgbClr val="000000">
                      <a:alpha val="43137"/>
                    </a:srgbClr>
                  </a:outerShdw>
                </a:effectLst>
                <a:latin typeface="Arial" pitchFamily="-106" charset="0"/>
              </a:endParaRPr>
            </a:p>
          </p:txBody>
        </p:sp>
        <p:sp>
          <p:nvSpPr>
            <p:cNvPr id="34" name="Rounded Rectangle 33"/>
            <p:cNvSpPr/>
            <p:nvPr/>
          </p:nvSpPr>
          <p:spPr>
            <a:xfrm>
              <a:off x="6121095" y="4137100"/>
              <a:ext cx="2598232" cy="320916"/>
            </a:xfrm>
            <a:prstGeom prst="roundRect">
              <a:avLst/>
            </a:prstGeom>
            <a:solidFill>
              <a:srgbClr val="F48C02">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bg1"/>
                </a:solidFill>
                <a:effectLst>
                  <a:outerShdw blurRad="38100" dist="38100" dir="2700000" algn="tl">
                    <a:srgbClr val="000000">
                      <a:alpha val="43137"/>
                    </a:srgbClr>
                  </a:outerShdw>
                </a:effectLst>
                <a:latin typeface="Arial" pitchFamily="-106" charset="0"/>
              </a:endParaRPr>
            </a:p>
          </p:txBody>
        </p:sp>
        <p:sp>
          <p:nvSpPr>
            <p:cNvPr id="35" name="TextBox 34"/>
            <p:cNvSpPr txBox="1"/>
            <p:nvPr/>
          </p:nvSpPr>
          <p:spPr>
            <a:xfrm>
              <a:off x="6707384" y="4125950"/>
              <a:ext cx="1425656" cy="338554"/>
            </a:xfrm>
            <a:prstGeom prst="rect">
              <a:avLst/>
            </a:prstGeom>
            <a:noFill/>
          </p:spPr>
          <p:txBody>
            <a:bodyPr wrap="none" rtlCol="0" anchor="ctr">
              <a:spAutoFit/>
            </a:bodyPr>
            <a:lstStyle/>
            <a:p>
              <a:pPr algn="ctr"/>
              <a:r>
                <a:rPr lang="en-US" sz="1600" b="1" dirty="0" smtClean="0">
                  <a:solidFill>
                    <a:schemeClr val="bg1"/>
                  </a:solidFill>
                  <a:effectLst>
                    <a:outerShdw blurRad="38100" dist="38100" dir="2700000" algn="tl">
                      <a:srgbClr val="000000">
                        <a:alpha val="43137"/>
                      </a:srgbClr>
                    </a:outerShdw>
                  </a:effectLst>
                  <a:latin typeface="+mj-lt"/>
                </a:rPr>
                <a:t>Asia Pacific</a:t>
              </a:r>
              <a:endParaRPr lang="en-US" sz="1600" b="1" dirty="0">
                <a:solidFill>
                  <a:schemeClr val="bg1"/>
                </a:solidFill>
                <a:effectLst>
                  <a:outerShdw blurRad="38100" dist="38100" dir="2700000" algn="tl">
                    <a:srgbClr val="000000">
                      <a:alpha val="43137"/>
                    </a:srgbClr>
                  </a:outerShdw>
                </a:effectLst>
                <a:latin typeface="+mj-lt"/>
              </a:endParaRPr>
            </a:p>
          </p:txBody>
        </p:sp>
        <p:sp>
          <p:nvSpPr>
            <p:cNvPr id="36" name="TextBox 35"/>
            <p:cNvSpPr txBox="1"/>
            <p:nvPr/>
          </p:nvSpPr>
          <p:spPr>
            <a:xfrm>
              <a:off x="6165701" y="4505091"/>
              <a:ext cx="2509020" cy="461665"/>
            </a:xfrm>
            <a:prstGeom prst="rect">
              <a:avLst/>
            </a:prstGeom>
            <a:noFill/>
          </p:spPr>
          <p:txBody>
            <a:bodyPr wrap="square" rtlCol="0">
              <a:spAutoFit/>
            </a:bodyPr>
            <a:lstStyle/>
            <a:p>
              <a:pPr algn="ctr"/>
              <a:r>
                <a:rPr lang="en-US" sz="1200" b="1" dirty="0" smtClean="0">
                  <a:solidFill>
                    <a:schemeClr val="bg1"/>
                  </a:solidFill>
                </a:rPr>
                <a:t>1330 Million Users</a:t>
              </a:r>
            </a:p>
            <a:p>
              <a:pPr algn="ctr"/>
              <a:r>
                <a:rPr lang="en-US" sz="1200" b="1" dirty="0" smtClean="0">
                  <a:solidFill>
                    <a:schemeClr val="bg1"/>
                  </a:solidFill>
                </a:rPr>
                <a:t>5.8 Billion Networked Devices</a:t>
              </a:r>
              <a:endParaRPr lang="en-US" sz="1200" b="1" dirty="0">
                <a:solidFill>
                  <a:schemeClr val="bg1"/>
                </a:solidFill>
              </a:endParaRPr>
            </a:p>
          </p:txBody>
        </p:sp>
      </p:grpSp>
      <p:grpSp>
        <p:nvGrpSpPr>
          <p:cNvPr id="32" name="Group 40"/>
          <p:cNvGrpSpPr/>
          <p:nvPr/>
        </p:nvGrpSpPr>
        <p:grpSpPr>
          <a:xfrm>
            <a:off x="6142959" y="3039324"/>
            <a:ext cx="2485780" cy="992459"/>
            <a:chOff x="6078658" y="3039324"/>
            <a:chExt cx="2640669" cy="992459"/>
          </a:xfrm>
        </p:grpSpPr>
        <p:sp>
          <p:nvSpPr>
            <p:cNvPr id="38" name="Rounded Rectangle 37"/>
            <p:cNvSpPr/>
            <p:nvPr/>
          </p:nvSpPr>
          <p:spPr>
            <a:xfrm>
              <a:off x="6121095" y="3365178"/>
              <a:ext cx="2598232" cy="666605"/>
            </a:xfrm>
            <a:prstGeom prst="roundRect">
              <a:avLst/>
            </a:prstGeom>
            <a:solidFill>
              <a:srgbClr val="402268">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bg1"/>
                </a:solidFill>
                <a:effectLst>
                  <a:outerShdw blurRad="38100" dist="38100" dir="2700000" algn="tl">
                    <a:srgbClr val="000000">
                      <a:alpha val="43137"/>
                    </a:srgbClr>
                  </a:outerShdw>
                </a:effectLst>
                <a:latin typeface="Arial" pitchFamily="-106" charset="0"/>
              </a:endParaRPr>
            </a:p>
          </p:txBody>
        </p:sp>
        <p:sp>
          <p:nvSpPr>
            <p:cNvPr id="39" name="Rounded Rectangle 38"/>
            <p:cNvSpPr/>
            <p:nvPr/>
          </p:nvSpPr>
          <p:spPr>
            <a:xfrm>
              <a:off x="6121095" y="3039324"/>
              <a:ext cx="2598232" cy="320916"/>
            </a:xfrm>
            <a:prstGeom prst="roundRect">
              <a:avLst/>
            </a:prstGeom>
            <a:solidFill>
              <a:srgbClr val="402268">
                <a:alpha val="80000"/>
              </a:srgbClr>
            </a:solidFill>
            <a:ln w="19050" cap="flat" cmpd="sng" algn="ctr">
              <a:solidFill>
                <a:srgbClr val="08252E"/>
              </a:solidFill>
              <a:prstDash val="solid"/>
              <a:round/>
              <a:headEnd type="none" w="med" len="med"/>
              <a:tailEnd type="none" w="med" len="med"/>
            </a:ln>
            <a:effectLst>
              <a:outerShdw blurRad="50800" dist="38100" dir="2700000" algn="tl" rotWithShape="0">
                <a:prstClr val="black">
                  <a:alpha val="40000"/>
                </a:prstClr>
              </a:outerShdw>
            </a:effectLst>
          </p:spPr>
          <p:txBody>
            <a:bodyPr wrap="none" lIns="73025" tIns="36511" rIns="73025" bIns="36511" anchor="ctr"/>
            <a:lstStyle/>
            <a:p>
              <a:pPr>
                <a:defRPr/>
              </a:pPr>
              <a:endParaRPr lang="en-US" dirty="0" smtClean="0">
                <a:solidFill>
                  <a:schemeClr val="bg1"/>
                </a:solidFill>
                <a:effectLst>
                  <a:outerShdw blurRad="38100" dist="38100" dir="2700000" algn="tl">
                    <a:srgbClr val="000000">
                      <a:alpha val="43137"/>
                    </a:srgbClr>
                  </a:outerShdw>
                </a:effectLst>
                <a:latin typeface="Arial" pitchFamily="-106" charset="0"/>
              </a:endParaRPr>
            </a:p>
          </p:txBody>
        </p:sp>
        <p:sp>
          <p:nvSpPr>
            <p:cNvPr id="40" name="TextBox 39"/>
            <p:cNvSpPr txBox="1"/>
            <p:nvPr/>
          </p:nvSpPr>
          <p:spPr>
            <a:xfrm>
              <a:off x="6987508" y="3050477"/>
              <a:ext cx="865408" cy="338554"/>
            </a:xfrm>
            <a:prstGeom prst="rect">
              <a:avLst/>
            </a:prstGeom>
            <a:noFill/>
          </p:spPr>
          <p:txBody>
            <a:bodyPr wrap="none" rtlCol="0" anchor="ctr">
              <a:spAutoFit/>
            </a:bodyPr>
            <a:lstStyle/>
            <a:p>
              <a:pPr algn="ctr"/>
              <a:r>
                <a:rPr lang="en-US" sz="1600" b="1" dirty="0" smtClean="0">
                  <a:solidFill>
                    <a:schemeClr val="bg1"/>
                  </a:solidFill>
                  <a:effectLst>
                    <a:outerShdw blurRad="38100" dist="38100" dir="2700000" algn="tl">
                      <a:srgbClr val="000000">
                        <a:alpha val="43137"/>
                      </a:srgbClr>
                    </a:outerShdw>
                  </a:effectLst>
                  <a:latin typeface="+mj-lt"/>
                </a:rPr>
                <a:t>Japan</a:t>
              </a:r>
              <a:endParaRPr lang="en-US" sz="1600" b="1" dirty="0">
                <a:solidFill>
                  <a:schemeClr val="bg1"/>
                </a:solidFill>
                <a:effectLst>
                  <a:outerShdw blurRad="38100" dist="38100" dir="2700000" algn="tl">
                    <a:srgbClr val="000000">
                      <a:alpha val="43137"/>
                    </a:srgbClr>
                  </a:outerShdw>
                </a:effectLst>
                <a:latin typeface="+mj-lt"/>
              </a:endParaRPr>
            </a:p>
          </p:txBody>
        </p:sp>
        <p:sp>
          <p:nvSpPr>
            <p:cNvPr id="41" name="TextBox 40"/>
            <p:cNvSpPr txBox="1"/>
            <p:nvPr/>
          </p:nvSpPr>
          <p:spPr>
            <a:xfrm>
              <a:off x="6078658" y="3396164"/>
              <a:ext cx="2596064" cy="461665"/>
            </a:xfrm>
            <a:prstGeom prst="rect">
              <a:avLst/>
            </a:prstGeom>
            <a:noFill/>
          </p:spPr>
          <p:txBody>
            <a:bodyPr wrap="square" rtlCol="0">
              <a:spAutoFit/>
            </a:bodyPr>
            <a:lstStyle/>
            <a:p>
              <a:pPr algn="ctr"/>
              <a:r>
                <a:rPr lang="en-US" sz="1200" b="1" dirty="0" smtClean="0">
                  <a:solidFill>
                    <a:schemeClr val="bg1"/>
                  </a:solidFill>
                </a:rPr>
                <a:t>116 Million Users</a:t>
              </a:r>
            </a:p>
            <a:p>
              <a:pPr algn="ctr"/>
              <a:r>
                <a:rPr lang="en-US" sz="1200" b="1" dirty="0" smtClean="0">
                  <a:solidFill>
                    <a:schemeClr val="bg1"/>
                  </a:solidFill>
                </a:rPr>
                <a:t>727 Million Networked Devices</a:t>
              </a:r>
              <a:endParaRPr lang="en-US" sz="1200" b="1" dirty="0">
                <a:solidFill>
                  <a:schemeClr val="bg1"/>
                </a:solidFill>
              </a:endParaRPr>
            </a:p>
          </p:txBody>
        </p:sp>
      </p:grpSp>
      <p:sp>
        <p:nvSpPr>
          <p:cNvPr id="43" name="Text Placeholder 4"/>
          <p:cNvSpPr txBox="1">
            <a:spLocks/>
          </p:cNvSpPr>
          <p:nvPr/>
        </p:nvSpPr>
        <p:spPr>
          <a:xfrm>
            <a:off x="654672" y="6131243"/>
            <a:ext cx="7860360" cy="331573"/>
          </a:xfrm>
          <a:prstGeom prst="rect">
            <a:avLst/>
          </a:prstGeom>
        </p:spPr>
        <p:txBody>
          <a:bodyPr/>
          <a:lstStyle/>
          <a:p>
            <a:pPr lvl="0" indent="1588">
              <a:lnSpc>
                <a:spcPct val="95000"/>
              </a:lnSpc>
              <a:spcBef>
                <a:spcPts val="1440"/>
              </a:spcBef>
              <a:buClr>
                <a:srgbClr val="96CA4B"/>
              </a:buClr>
              <a:buSzPct val="90000"/>
              <a:defRPr/>
            </a:pPr>
            <a:r>
              <a:rPr kumimoji="0" lang="en-US" sz="1000" b="0" i="0" u="none" strike="noStrike" kern="1200" cap="none" spc="0" normalizeH="0" baseline="0" noProof="0" dirty="0" smtClean="0">
                <a:ln>
                  <a:noFill/>
                </a:ln>
                <a:effectLst/>
                <a:uLnTx/>
                <a:uFillTx/>
                <a:latin typeface="+mj-lt"/>
                <a:ea typeface="+mn-ea"/>
                <a:cs typeface="+mn-cs"/>
              </a:rPr>
              <a:t>Source: nowell_01_0911.pdf citing Cisco Visual Networking Index (VNI) Global IP Traffic Forecast, </a:t>
            </a:r>
            <a:r>
              <a:rPr lang="en-US" sz="1000" dirty="0" smtClean="0">
                <a:latin typeface="+mj-lt"/>
              </a:rPr>
              <a:t>2010–2015, </a:t>
            </a:r>
            <a:r>
              <a:rPr lang="en-US" sz="1000" dirty="0" smtClean="0">
                <a:latin typeface="+mj-lt"/>
                <a:hlinkClick r:id="rId3"/>
              </a:rPr>
              <a:t>http://www.ieee802.org/3/ad_hoc/bwa/public/sep11/nowell_01_0911.pdf</a:t>
            </a:r>
            <a:r>
              <a:rPr lang="en-US" sz="1000" dirty="0" smtClean="0">
                <a:latin typeface="+mj-lt"/>
              </a:rPr>
              <a:t> </a:t>
            </a:r>
            <a:endParaRPr kumimoji="0" lang="en-US" sz="1000" b="0" i="0" u="none" strike="noStrike" kern="1200" cap="none" spc="0" normalizeH="0" baseline="0" noProof="0" dirty="0" smtClean="0">
              <a:ln>
                <a:noFill/>
              </a:ln>
              <a:effectLst/>
              <a:uLnTx/>
              <a:uFillTx/>
              <a:latin typeface="+mj-lt"/>
              <a:ea typeface="+mn-ea"/>
              <a:cs typeface="+mn-cs"/>
            </a:endParaRPr>
          </a:p>
        </p:txBody>
      </p:sp>
    </p:spTree>
    <p:extLst>
      <p:ext uri="{BB962C8B-B14F-4D97-AF65-F5344CB8AC3E}">
        <p14:creationId xmlns:p14="http://schemas.microsoft.com/office/powerpoint/2010/main" val="919383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478439" y="1257244"/>
            <a:ext cx="4027778" cy="3184923"/>
          </a:xfrm>
          <a:prstGeom prst="rect">
            <a:avLst/>
          </a:prstGeom>
          <a:noFill/>
          <a:ln w="9525">
            <a:noFill/>
            <a:miter lim="800000"/>
            <a:headEnd/>
            <a:tailEnd/>
          </a:ln>
        </p:spPr>
      </p:pic>
      <p:sp>
        <p:nvSpPr>
          <p:cNvPr id="17" name="Rectangle 16"/>
          <p:cNvSpPr/>
          <p:nvPr/>
        </p:nvSpPr>
        <p:spPr>
          <a:xfrm rot="16200000">
            <a:off x="-846423" y="2541351"/>
            <a:ext cx="3009458" cy="43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Financial Sector</a:t>
            </a:r>
            <a:endParaRPr lang="en-US" dirty="0"/>
          </a:p>
        </p:txBody>
      </p:sp>
      <p:pic>
        <p:nvPicPr>
          <p:cNvPr id="3074" name="Picture 2"/>
          <p:cNvPicPr>
            <a:picLocks noChangeAspect="1" noChangeArrowheads="1"/>
          </p:cNvPicPr>
          <p:nvPr/>
        </p:nvPicPr>
        <p:blipFill>
          <a:blip r:embed="rId3" cstate="print"/>
          <a:srcRect r="4495"/>
          <a:stretch>
            <a:fillRect/>
          </a:stretch>
        </p:blipFill>
        <p:spPr bwMode="auto">
          <a:xfrm>
            <a:off x="4452322" y="2645905"/>
            <a:ext cx="4166516" cy="3688712"/>
          </a:xfrm>
          <a:prstGeom prst="rect">
            <a:avLst/>
          </a:prstGeom>
          <a:noFill/>
          <a:ln w="9525">
            <a:noFill/>
            <a:miter lim="800000"/>
            <a:headEnd/>
            <a:tailEnd/>
          </a:ln>
        </p:spPr>
      </p:pic>
      <p:sp>
        <p:nvSpPr>
          <p:cNvPr id="8" name="TextBox 7"/>
          <p:cNvSpPr txBox="1"/>
          <p:nvPr/>
        </p:nvSpPr>
        <p:spPr>
          <a:xfrm>
            <a:off x="1410775" y="4635406"/>
            <a:ext cx="2299855" cy="40011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algn="ctr"/>
            <a:r>
              <a:rPr lang="en-US" sz="2000" dirty="0" smtClean="0"/>
              <a:t>Usage growth</a:t>
            </a:r>
            <a:endParaRPr lang="en-US" sz="2000" dirty="0"/>
          </a:p>
        </p:txBody>
      </p:sp>
      <p:sp>
        <p:nvSpPr>
          <p:cNvPr id="9" name="TextBox 8"/>
          <p:cNvSpPr txBox="1"/>
          <p:nvPr/>
        </p:nvSpPr>
        <p:spPr>
          <a:xfrm>
            <a:off x="5192983" y="2218993"/>
            <a:ext cx="2904967" cy="400110"/>
          </a:xfrm>
          <a:prstGeom prst="rect">
            <a:avLst/>
          </a:prstGeom>
          <a:solidFill>
            <a:schemeClr val="bg2">
              <a:lumMod val="75000"/>
            </a:schemeClr>
          </a:solidFill>
          <a:scene3d>
            <a:camera prst="orthographicFront"/>
            <a:lightRig rig="threePt" dir="t"/>
          </a:scene3d>
          <a:sp3d>
            <a:bevelT/>
          </a:sp3d>
        </p:spPr>
        <p:txBody>
          <a:bodyPr wrap="square" rtlCol="0">
            <a:spAutoFit/>
          </a:bodyPr>
          <a:lstStyle>
            <a:defPPr>
              <a:defRPr lang="en-US"/>
            </a:defPPr>
            <a:lvl1pPr algn="ctr">
              <a:defRPr sz="2000"/>
            </a:lvl1pPr>
          </a:lstStyle>
          <a:p>
            <a:r>
              <a:rPr lang="en-US" dirty="0"/>
              <a:t>Bandwidth Growth</a:t>
            </a:r>
          </a:p>
        </p:txBody>
      </p:sp>
      <p:sp>
        <p:nvSpPr>
          <p:cNvPr id="10" name="Text Placeholder 4"/>
          <p:cNvSpPr txBox="1">
            <a:spLocks/>
          </p:cNvSpPr>
          <p:nvPr/>
        </p:nvSpPr>
        <p:spPr>
          <a:xfrm>
            <a:off x="504192" y="6069227"/>
            <a:ext cx="7123760" cy="331573"/>
          </a:xfrm>
          <a:prstGeom prst="rect">
            <a:avLst/>
          </a:prstGeom>
        </p:spPr>
        <p:txBody>
          <a:bodyPr anchor="ctr"/>
          <a:lstStyle/>
          <a:p>
            <a:pPr marL="228600" lvl="0" indent="-228600">
              <a:lnSpc>
                <a:spcPct val="95000"/>
              </a:lnSpc>
              <a:spcBef>
                <a:spcPts val="1440"/>
              </a:spcBef>
              <a:buClr>
                <a:srgbClr val="96CA4B"/>
              </a:buClr>
              <a:buSzPct val="90000"/>
              <a:defRPr/>
            </a:pPr>
            <a:r>
              <a:rPr kumimoji="0" lang="en-US" sz="1000" b="0" i="0" u="none" strike="noStrike" kern="1200" cap="none" spc="0" normalizeH="0" baseline="0" noProof="0" dirty="0" smtClean="0">
                <a:ln>
                  <a:noFill/>
                </a:ln>
                <a:effectLst/>
                <a:uLnTx/>
                <a:uFillTx/>
                <a:latin typeface="+mj-lt"/>
                <a:ea typeface="+mn-ea"/>
                <a:cs typeface="+mn-cs"/>
              </a:rPr>
              <a:t>Source: </a:t>
            </a:r>
            <a:r>
              <a:rPr lang="en-US" sz="1000" dirty="0" smtClean="0">
                <a:latin typeface="+mj-lt"/>
                <a:hlinkClick r:id="rId4"/>
              </a:rPr>
              <a:t>http://www.ieee802.org/3/ad_hoc/bwa/public/jun11/bach_01a_0611.pdf</a:t>
            </a:r>
            <a:r>
              <a:rPr lang="en-US" sz="1000" dirty="0" smtClean="0">
                <a:latin typeface="+mj-lt"/>
              </a:rPr>
              <a:t> </a:t>
            </a:r>
            <a:endParaRPr kumimoji="0" lang="en-US" sz="1000" b="0" i="0" u="none" strike="noStrike" kern="1200" cap="none" spc="0" normalizeH="0" baseline="0" noProof="0" dirty="0" smtClean="0">
              <a:ln>
                <a:noFill/>
              </a:ln>
              <a:effectLst/>
              <a:uLnTx/>
              <a:uFillTx/>
              <a:latin typeface="+mj-lt"/>
              <a:ea typeface="+mn-ea"/>
              <a:cs typeface="+mn-cs"/>
            </a:endParaRPr>
          </a:p>
        </p:txBody>
      </p:sp>
      <p:sp>
        <p:nvSpPr>
          <p:cNvPr id="7" name="Rectangle 6"/>
          <p:cNvSpPr/>
          <p:nvPr/>
        </p:nvSpPr>
        <p:spPr>
          <a:xfrm>
            <a:off x="538568" y="4225949"/>
            <a:ext cx="3887617" cy="285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55195" y="4217922"/>
            <a:ext cx="600645" cy="338554"/>
          </a:xfrm>
          <a:prstGeom prst="rect">
            <a:avLst/>
          </a:prstGeom>
          <a:noFill/>
        </p:spPr>
        <p:txBody>
          <a:bodyPr wrap="none" rtlCol="0">
            <a:spAutoFit/>
          </a:bodyPr>
          <a:lstStyle/>
          <a:p>
            <a:r>
              <a:rPr lang="en-US" sz="1600" dirty="0" smtClean="0"/>
              <a:t>2000</a:t>
            </a:r>
            <a:endParaRPr lang="en-US" sz="1600" dirty="0"/>
          </a:p>
        </p:txBody>
      </p:sp>
      <p:sp>
        <p:nvSpPr>
          <p:cNvPr id="11" name="TextBox 10"/>
          <p:cNvSpPr txBox="1"/>
          <p:nvPr/>
        </p:nvSpPr>
        <p:spPr>
          <a:xfrm>
            <a:off x="2258973" y="4217922"/>
            <a:ext cx="600645" cy="338554"/>
          </a:xfrm>
          <a:prstGeom prst="rect">
            <a:avLst/>
          </a:prstGeom>
          <a:noFill/>
        </p:spPr>
        <p:txBody>
          <a:bodyPr wrap="none" rtlCol="0">
            <a:spAutoFit/>
          </a:bodyPr>
          <a:lstStyle/>
          <a:p>
            <a:r>
              <a:rPr lang="en-US" sz="1600" dirty="0" smtClean="0"/>
              <a:t>2005</a:t>
            </a:r>
            <a:endParaRPr lang="en-US" sz="1600" dirty="0"/>
          </a:p>
        </p:txBody>
      </p:sp>
      <p:sp>
        <p:nvSpPr>
          <p:cNvPr id="12" name="TextBox 11"/>
          <p:cNvSpPr txBox="1"/>
          <p:nvPr/>
        </p:nvSpPr>
        <p:spPr>
          <a:xfrm>
            <a:off x="3949834" y="4217922"/>
            <a:ext cx="600645" cy="338554"/>
          </a:xfrm>
          <a:prstGeom prst="rect">
            <a:avLst/>
          </a:prstGeom>
          <a:noFill/>
        </p:spPr>
        <p:txBody>
          <a:bodyPr wrap="none" rtlCol="0">
            <a:spAutoFit/>
          </a:bodyPr>
          <a:lstStyle/>
          <a:p>
            <a:r>
              <a:rPr lang="en-US" sz="1600" dirty="0" smtClean="0"/>
              <a:t>2010</a:t>
            </a:r>
            <a:endParaRPr lang="en-US" sz="1600" dirty="0"/>
          </a:p>
        </p:txBody>
      </p:sp>
      <p:sp>
        <p:nvSpPr>
          <p:cNvPr id="14" name="TextBox 13"/>
          <p:cNvSpPr txBox="1"/>
          <p:nvPr/>
        </p:nvSpPr>
        <p:spPr>
          <a:xfrm rot="16200000">
            <a:off x="-370610" y="2689436"/>
            <a:ext cx="1967005" cy="338554"/>
          </a:xfrm>
          <a:prstGeom prst="rect">
            <a:avLst/>
          </a:prstGeom>
          <a:noFill/>
        </p:spPr>
        <p:txBody>
          <a:bodyPr wrap="none" rtlCol="0">
            <a:spAutoFit/>
          </a:bodyPr>
          <a:lstStyle/>
          <a:p>
            <a:r>
              <a:rPr lang="en-US" sz="1600" dirty="0" smtClean="0"/>
              <a:t>Messages per second</a:t>
            </a:r>
            <a:endParaRPr lang="en-US" sz="1600" dirty="0"/>
          </a:p>
        </p:txBody>
      </p:sp>
      <p:sp>
        <p:nvSpPr>
          <p:cNvPr id="15" name="TextBox 14"/>
          <p:cNvSpPr txBox="1"/>
          <p:nvPr/>
        </p:nvSpPr>
        <p:spPr>
          <a:xfrm>
            <a:off x="385658" y="1182664"/>
            <a:ext cx="510076" cy="338554"/>
          </a:xfrm>
          <a:prstGeom prst="rect">
            <a:avLst/>
          </a:prstGeom>
          <a:noFill/>
        </p:spPr>
        <p:txBody>
          <a:bodyPr wrap="none" rtlCol="0">
            <a:spAutoFit/>
          </a:bodyPr>
          <a:lstStyle/>
          <a:p>
            <a:r>
              <a:rPr lang="en-US" sz="1600" dirty="0" smtClean="0"/>
              <a:t>5 M</a:t>
            </a:r>
            <a:endParaRPr lang="en-US" sz="1600" dirty="0"/>
          </a:p>
        </p:txBody>
      </p:sp>
      <p:sp>
        <p:nvSpPr>
          <p:cNvPr id="16" name="TextBox 15"/>
          <p:cNvSpPr txBox="1"/>
          <p:nvPr/>
        </p:nvSpPr>
        <p:spPr>
          <a:xfrm>
            <a:off x="509547" y="3939614"/>
            <a:ext cx="288661" cy="338554"/>
          </a:xfrm>
          <a:prstGeom prst="rect">
            <a:avLst/>
          </a:prstGeom>
          <a:noFill/>
        </p:spPr>
        <p:txBody>
          <a:bodyPr wrap="none" rtlCol="0">
            <a:spAutoFit/>
          </a:bodyPr>
          <a:lstStyle/>
          <a:p>
            <a:r>
              <a:rPr lang="en-US" sz="1600" dirty="0" smtClean="0"/>
              <a:t>0</a:t>
            </a:r>
            <a:endParaRPr lang="en-US" sz="1600" dirty="0"/>
          </a:p>
        </p:txBody>
      </p:sp>
      <p:sp>
        <p:nvSpPr>
          <p:cNvPr id="18" name="TextBox 17"/>
          <p:cNvSpPr txBox="1"/>
          <p:nvPr/>
        </p:nvSpPr>
        <p:spPr>
          <a:xfrm>
            <a:off x="950142" y="1338160"/>
            <a:ext cx="3342381" cy="584776"/>
          </a:xfrm>
          <a:prstGeom prst="rect">
            <a:avLst/>
          </a:prstGeom>
          <a:solidFill>
            <a:srgbClr val="FFFFFF"/>
          </a:solidFill>
        </p:spPr>
        <p:txBody>
          <a:bodyPr wrap="none" rtlCol="0">
            <a:spAutoFit/>
          </a:bodyPr>
          <a:lstStyle/>
          <a:p>
            <a:r>
              <a:rPr lang="en-US" sz="1600" dirty="0" smtClean="0"/>
              <a:t>Order Traffic 	Equities Quotes</a:t>
            </a:r>
          </a:p>
          <a:p>
            <a:r>
              <a:rPr lang="en-US" sz="1600" dirty="0" smtClean="0"/>
              <a:t>Equities Trades 	Options Data</a:t>
            </a:r>
            <a:endParaRPr lang="en-US" sz="1600" dirty="0"/>
          </a:p>
        </p:txBody>
      </p:sp>
      <p:sp>
        <p:nvSpPr>
          <p:cNvPr id="13" name="Rectangle 12"/>
          <p:cNvSpPr/>
          <p:nvPr/>
        </p:nvSpPr>
        <p:spPr>
          <a:xfrm>
            <a:off x="901412" y="1452946"/>
            <a:ext cx="103669" cy="129580"/>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712529" y="1462807"/>
            <a:ext cx="103669" cy="1295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908162" y="1705914"/>
            <a:ext cx="103669" cy="12958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719278" y="1728734"/>
            <a:ext cx="103669" cy="12958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621367" y="5674971"/>
            <a:ext cx="4001141" cy="482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592338" y="5666944"/>
            <a:ext cx="600645" cy="338554"/>
          </a:xfrm>
          <a:prstGeom prst="rect">
            <a:avLst/>
          </a:prstGeom>
          <a:noFill/>
        </p:spPr>
        <p:txBody>
          <a:bodyPr wrap="none" rtlCol="0">
            <a:spAutoFit/>
          </a:bodyPr>
          <a:lstStyle/>
          <a:p>
            <a:r>
              <a:rPr lang="en-US" sz="1600" dirty="0" smtClean="0"/>
              <a:t>2006</a:t>
            </a:r>
            <a:endParaRPr lang="en-US" sz="1600" dirty="0"/>
          </a:p>
        </p:txBody>
      </p:sp>
      <p:sp>
        <p:nvSpPr>
          <p:cNvPr id="25" name="TextBox 24"/>
          <p:cNvSpPr txBox="1"/>
          <p:nvPr/>
        </p:nvSpPr>
        <p:spPr>
          <a:xfrm>
            <a:off x="6377542" y="5666944"/>
            <a:ext cx="639919" cy="338554"/>
          </a:xfrm>
          <a:prstGeom prst="rect">
            <a:avLst/>
          </a:prstGeom>
          <a:noFill/>
        </p:spPr>
        <p:txBody>
          <a:bodyPr wrap="none" rtlCol="0">
            <a:spAutoFit/>
          </a:bodyPr>
          <a:lstStyle/>
          <a:p>
            <a:r>
              <a:rPr lang="en-US" sz="1600" dirty="0" smtClean="0"/>
              <a:t>2008</a:t>
            </a:r>
            <a:endParaRPr lang="en-US" sz="1600" dirty="0"/>
          </a:p>
        </p:txBody>
      </p:sp>
      <p:sp>
        <p:nvSpPr>
          <p:cNvPr id="26" name="TextBox 25"/>
          <p:cNvSpPr txBox="1"/>
          <p:nvPr/>
        </p:nvSpPr>
        <p:spPr>
          <a:xfrm>
            <a:off x="8097950" y="5666944"/>
            <a:ext cx="600645" cy="338554"/>
          </a:xfrm>
          <a:prstGeom prst="rect">
            <a:avLst/>
          </a:prstGeom>
          <a:noFill/>
        </p:spPr>
        <p:txBody>
          <a:bodyPr wrap="none" rtlCol="0">
            <a:spAutoFit/>
          </a:bodyPr>
          <a:lstStyle/>
          <a:p>
            <a:r>
              <a:rPr lang="en-US" sz="1600" dirty="0" smtClean="0"/>
              <a:t>2011</a:t>
            </a:r>
            <a:endParaRPr lang="en-US" sz="1600" dirty="0"/>
          </a:p>
        </p:txBody>
      </p:sp>
      <p:sp>
        <p:nvSpPr>
          <p:cNvPr id="27" name="TextBox 26"/>
          <p:cNvSpPr txBox="1"/>
          <p:nvPr/>
        </p:nvSpPr>
        <p:spPr>
          <a:xfrm>
            <a:off x="4952082" y="4562424"/>
            <a:ext cx="1950018" cy="584776"/>
          </a:xfrm>
          <a:prstGeom prst="rect">
            <a:avLst/>
          </a:prstGeom>
          <a:solidFill>
            <a:schemeClr val="bg1">
              <a:lumMod val="75000"/>
            </a:schemeClr>
          </a:solidFill>
        </p:spPr>
        <p:txBody>
          <a:bodyPr wrap="square" rtlCol="0">
            <a:spAutoFit/>
          </a:bodyPr>
          <a:lstStyle/>
          <a:p>
            <a:r>
              <a:rPr lang="en-US" sz="1600" dirty="0" smtClean="0"/>
              <a:t>Source Data</a:t>
            </a:r>
          </a:p>
          <a:p>
            <a:r>
              <a:rPr lang="en-US" sz="1600" dirty="0" smtClean="0"/>
              <a:t>Industry Distribution</a:t>
            </a:r>
          </a:p>
        </p:txBody>
      </p:sp>
      <p:sp>
        <p:nvSpPr>
          <p:cNvPr id="28" name="Rectangle 27"/>
          <p:cNvSpPr/>
          <p:nvPr/>
        </p:nvSpPr>
        <p:spPr>
          <a:xfrm>
            <a:off x="4845309" y="4930178"/>
            <a:ext cx="103669" cy="12958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842205" y="4693839"/>
            <a:ext cx="103669" cy="12958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14606" y="5433702"/>
            <a:ext cx="288661" cy="338554"/>
          </a:xfrm>
          <a:prstGeom prst="rect">
            <a:avLst/>
          </a:prstGeom>
          <a:solidFill>
            <a:schemeClr val="bg1"/>
          </a:solidFill>
        </p:spPr>
        <p:txBody>
          <a:bodyPr wrap="none" rtlCol="0">
            <a:spAutoFit/>
          </a:bodyPr>
          <a:lstStyle/>
          <a:p>
            <a:r>
              <a:rPr lang="en-US" sz="1600" dirty="0" smtClean="0"/>
              <a:t>0</a:t>
            </a:r>
            <a:endParaRPr lang="en-US" sz="1600" dirty="0"/>
          </a:p>
        </p:txBody>
      </p:sp>
      <p:sp>
        <p:nvSpPr>
          <p:cNvPr id="31" name="TextBox 30"/>
          <p:cNvSpPr txBox="1"/>
          <p:nvPr/>
        </p:nvSpPr>
        <p:spPr>
          <a:xfrm>
            <a:off x="4485585" y="4562423"/>
            <a:ext cx="276685" cy="338554"/>
          </a:xfrm>
          <a:prstGeom prst="rect">
            <a:avLst/>
          </a:prstGeom>
          <a:solidFill>
            <a:schemeClr val="bg1"/>
          </a:solidFill>
        </p:spPr>
        <p:txBody>
          <a:bodyPr wrap="none" lIns="36000" rIns="36000" rtlCol="0">
            <a:spAutoFit/>
          </a:bodyPr>
          <a:lstStyle/>
          <a:p>
            <a:r>
              <a:rPr lang="en-US" sz="1600" dirty="0" smtClean="0"/>
              <a:t>1T</a:t>
            </a:r>
            <a:endParaRPr lang="en-US" sz="1600" dirty="0"/>
          </a:p>
        </p:txBody>
      </p:sp>
      <p:sp>
        <p:nvSpPr>
          <p:cNvPr id="32" name="TextBox 31"/>
          <p:cNvSpPr txBox="1"/>
          <p:nvPr/>
        </p:nvSpPr>
        <p:spPr>
          <a:xfrm>
            <a:off x="4482480" y="3652271"/>
            <a:ext cx="276685" cy="338554"/>
          </a:xfrm>
          <a:prstGeom prst="rect">
            <a:avLst/>
          </a:prstGeom>
          <a:solidFill>
            <a:schemeClr val="bg1"/>
          </a:solidFill>
        </p:spPr>
        <p:txBody>
          <a:bodyPr wrap="none" lIns="36000" rIns="36000" rtlCol="0">
            <a:spAutoFit/>
          </a:bodyPr>
          <a:lstStyle/>
          <a:p>
            <a:r>
              <a:rPr lang="en-US" sz="1600" dirty="0" smtClean="0"/>
              <a:t>2T</a:t>
            </a:r>
            <a:endParaRPr lang="en-US" sz="1600" dirty="0"/>
          </a:p>
        </p:txBody>
      </p:sp>
      <p:sp>
        <p:nvSpPr>
          <p:cNvPr id="33" name="TextBox 32"/>
          <p:cNvSpPr txBox="1"/>
          <p:nvPr/>
        </p:nvSpPr>
        <p:spPr>
          <a:xfrm>
            <a:off x="4495439" y="2822961"/>
            <a:ext cx="276685" cy="338554"/>
          </a:xfrm>
          <a:prstGeom prst="rect">
            <a:avLst/>
          </a:prstGeom>
          <a:solidFill>
            <a:schemeClr val="bg1"/>
          </a:solidFill>
        </p:spPr>
        <p:txBody>
          <a:bodyPr wrap="none" lIns="36000" rIns="36000" rtlCol="0">
            <a:spAutoFit/>
          </a:bodyPr>
          <a:lstStyle/>
          <a:p>
            <a:r>
              <a:rPr lang="en-US" sz="1600" dirty="0"/>
              <a:t>3</a:t>
            </a:r>
            <a:r>
              <a:rPr lang="en-US" sz="1600" dirty="0" smtClean="0"/>
              <a:t>T</a:t>
            </a:r>
            <a:endParaRPr lang="en-US" sz="1600" dirty="0"/>
          </a:p>
        </p:txBody>
      </p:sp>
    </p:spTree>
    <p:extLst>
      <p:ext uri="{BB962C8B-B14F-4D97-AF65-F5344CB8AC3E}">
        <p14:creationId xmlns:p14="http://schemas.microsoft.com/office/powerpoint/2010/main" val="403975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Growth is throughout the Eco-system</a:t>
            </a:r>
            <a:endParaRPr lang="en-US" sz="2800" dirty="0"/>
          </a:p>
        </p:txBody>
      </p:sp>
      <p:pic>
        <p:nvPicPr>
          <p:cNvPr id="47111" name="Picture 7"/>
          <p:cNvPicPr>
            <a:picLocks noChangeAspect="1" noChangeArrowheads="1"/>
          </p:cNvPicPr>
          <p:nvPr/>
        </p:nvPicPr>
        <p:blipFill>
          <a:blip r:embed="rId2" cstate="print"/>
          <a:srcRect/>
          <a:stretch>
            <a:fillRect/>
          </a:stretch>
        </p:blipFill>
        <p:spPr bwMode="auto">
          <a:xfrm>
            <a:off x="1011111" y="1208870"/>
            <a:ext cx="6893760" cy="4044919"/>
          </a:xfrm>
          <a:prstGeom prst="rect">
            <a:avLst/>
          </a:prstGeom>
          <a:noFill/>
          <a:ln w="9525">
            <a:noFill/>
            <a:miter lim="800000"/>
            <a:headEnd/>
            <a:tailEnd/>
          </a:ln>
          <a:effectLst/>
        </p:spPr>
      </p:pic>
      <p:sp>
        <p:nvSpPr>
          <p:cNvPr id="11" name="Text Placeholder 4"/>
          <p:cNvSpPr txBox="1">
            <a:spLocks/>
          </p:cNvSpPr>
          <p:nvPr/>
        </p:nvSpPr>
        <p:spPr>
          <a:xfrm>
            <a:off x="514378" y="6069227"/>
            <a:ext cx="7123760" cy="331573"/>
          </a:xfrm>
          <a:prstGeom prst="rect">
            <a:avLst/>
          </a:prstGeom>
        </p:spPr>
        <p:txBody>
          <a:bodyPr/>
          <a:lstStyle/>
          <a:p>
            <a:pPr marL="228600" lvl="0" indent="-228600">
              <a:lnSpc>
                <a:spcPct val="95000"/>
              </a:lnSpc>
              <a:spcBef>
                <a:spcPts val="1440"/>
              </a:spcBef>
              <a:buClr>
                <a:srgbClr val="96CA4B"/>
              </a:buClr>
              <a:buSzPct val="90000"/>
              <a:defRPr/>
            </a:pPr>
            <a:r>
              <a:rPr kumimoji="0" lang="en-US" sz="1000" b="0" i="0" u="none" strike="noStrike" kern="1200" cap="none" spc="0" normalizeH="0" baseline="0" noProof="0" dirty="0" smtClean="0">
                <a:ln>
                  <a:noFill/>
                </a:ln>
                <a:effectLst/>
                <a:uLnTx/>
                <a:uFillTx/>
                <a:latin typeface="+mj-lt"/>
                <a:ea typeface="+mn-ea"/>
                <a:cs typeface="+mn-cs"/>
              </a:rPr>
              <a:t>Source: </a:t>
            </a:r>
            <a:r>
              <a:rPr lang="en-US" sz="1000" dirty="0" smtClean="0">
                <a:latin typeface="+mj-lt"/>
                <a:hlinkClick r:id="rId3"/>
              </a:rPr>
              <a:t>http://www.ieee802.org/3/ad_hoc/bwa/public/jun11/bach_01a_0611.pdf</a:t>
            </a:r>
            <a:r>
              <a:rPr lang="en-US" sz="1000" dirty="0" smtClean="0">
                <a:latin typeface="+mj-lt"/>
              </a:rPr>
              <a:t> </a:t>
            </a:r>
            <a:endParaRPr kumimoji="0" lang="en-US" sz="1000" b="0" i="0" u="none" strike="noStrike" kern="1200" cap="none" spc="0" normalizeH="0" baseline="0" noProof="0" dirty="0" smtClean="0">
              <a:ln>
                <a:noFill/>
              </a:ln>
              <a:effectLst/>
              <a:uLnTx/>
              <a:uFillTx/>
              <a:latin typeface="+mj-lt"/>
              <a:ea typeface="+mn-ea"/>
              <a:cs typeface="+mn-cs"/>
            </a:endParaRPr>
          </a:p>
        </p:txBody>
      </p:sp>
      <p:sp>
        <p:nvSpPr>
          <p:cNvPr id="3" name="TextBox 2"/>
          <p:cNvSpPr txBox="1"/>
          <p:nvPr/>
        </p:nvSpPr>
        <p:spPr>
          <a:xfrm>
            <a:off x="574842" y="5387474"/>
            <a:ext cx="7579895" cy="584775"/>
          </a:xfrm>
          <a:prstGeom prst="rect">
            <a:avLst/>
          </a:prstGeom>
          <a:solidFill>
            <a:schemeClr val="accent1"/>
          </a:solidFill>
          <a:scene3d>
            <a:camera prst="orthographicFront"/>
            <a:lightRig rig="threePt" dir="t"/>
          </a:scene3d>
          <a:sp3d>
            <a:bevelT/>
          </a:sp3d>
        </p:spPr>
        <p:txBody>
          <a:bodyPr wrap="square" rtlCol="0">
            <a:spAutoFit/>
          </a:bodyPr>
          <a:lstStyle/>
          <a:p>
            <a:r>
              <a:rPr lang="en-US" sz="1600" dirty="0" smtClean="0"/>
              <a:t>Networking equipment, compute (servers) equipment and storage equipment all required to scale to match application requirements</a:t>
            </a:r>
            <a:endParaRPr lang="en-US" sz="1600" dirty="0"/>
          </a:p>
        </p:txBody>
      </p:sp>
    </p:spTree>
    <p:extLst>
      <p:ext uri="{BB962C8B-B14F-4D97-AF65-F5344CB8AC3E}">
        <p14:creationId xmlns:p14="http://schemas.microsoft.com/office/powerpoint/2010/main" val="325530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83" name="Title 44"/>
          <p:cNvSpPr>
            <a:spLocks noGrp="1"/>
          </p:cNvSpPr>
          <p:nvPr>
            <p:ph type="title"/>
          </p:nvPr>
        </p:nvSpPr>
        <p:spPr/>
        <p:txBody>
          <a:bodyPr>
            <a:normAutofit fontScale="90000"/>
          </a:bodyPr>
          <a:lstStyle/>
          <a:p>
            <a:r>
              <a:rPr lang="en-US" dirty="0"/>
              <a:t>The Equation Remains the Same</a:t>
            </a:r>
            <a:endParaRPr lang="en-US" dirty="0" smtClean="0"/>
          </a:p>
        </p:txBody>
      </p:sp>
      <p:sp>
        <p:nvSpPr>
          <p:cNvPr id="57" name="Text Box 12"/>
          <p:cNvSpPr txBox="1">
            <a:spLocks noChangeArrowheads="1"/>
          </p:cNvSpPr>
          <p:nvPr/>
        </p:nvSpPr>
        <p:spPr bwMode="auto">
          <a:xfrm>
            <a:off x="5175389" y="2560727"/>
            <a:ext cx="3772100" cy="292388"/>
          </a:xfrm>
          <a:prstGeom prst="rect">
            <a:avLst/>
          </a:prstGeom>
          <a:noFill/>
          <a:ln w="9525">
            <a:noFill/>
            <a:miter lim="800000"/>
            <a:headEnd/>
            <a:tailEnd/>
          </a:ln>
        </p:spPr>
        <p:txBody>
          <a:bodyPr wrap="square" lIns="0" tIns="0" rIns="0" bIns="0">
            <a:spAutoFit/>
          </a:bodyPr>
          <a:lstStyle/>
          <a:p>
            <a:pPr algn="ctr">
              <a:lnSpc>
                <a:spcPct val="95000"/>
              </a:lnSpc>
            </a:pPr>
            <a:r>
              <a:rPr lang="en-US" sz="2000" b="1" dirty="0" smtClean="0">
                <a:solidFill>
                  <a:srgbClr val="FFC000"/>
                </a:solidFill>
                <a:ea typeface="ＭＳ Ｐゴシック"/>
                <a:cs typeface="ＭＳ Ｐゴシック"/>
              </a:rPr>
              <a:t>Faster Broadband Speeds</a:t>
            </a:r>
            <a:endParaRPr lang="en-US" sz="2000" b="1" dirty="0">
              <a:solidFill>
                <a:srgbClr val="FFC000"/>
              </a:solidFill>
              <a:ea typeface="ＭＳ Ｐゴシック"/>
              <a:cs typeface="ＭＳ Ｐゴシック"/>
            </a:endParaRPr>
          </a:p>
        </p:txBody>
      </p:sp>
      <p:grpSp>
        <p:nvGrpSpPr>
          <p:cNvPr id="2" name="Group 155"/>
          <p:cNvGrpSpPr/>
          <p:nvPr/>
        </p:nvGrpSpPr>
        <p:grpSpPr>
          <a:xfrm>
            <a:off x="55440" y="1749325"/>
            <a:ext cx="8343887" cy="2721172"/>
            <a:chOff x="157036" y="1801156"/>
            <a:chExt cx="8343887" cy="2721172"/>
          </a:xfrm>
        </p:grpSpPr>
        <p:sp>
          <p:nvSpPr>
            <p:cNvPr id="157" name="Rounded Rectangle 156"/>
            <p:cNvSpPr/>
            <p:nvPr/>
          </p:nvSpPr>
          <p:spPr>
            <a:xfrm>
              <a:off x="272133" y="1801156"/>
              <a:ext cx="8228790" cy="2721172"/>
            </a:xfrm>
            <a:prstGeom prst="roundRect">
              <a:avLst/>
            </a:prstGeom>
            <a:solidFill>
              <a:srgbClr val="D9D9D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57"/>
            <p:cNvGrpSpPr/>
            <p:nvPr/>
          </p:nvGrpSpPr>
          <p:grpSpPr>
            <a:xfrm>
              <a:off x="157036" y="1832692"/>
              <a:ext cx="8303500" cy="2667000"/>
              <a:chOff x="157036" y="1832692"/>
              <a:chExt cx="8303500" cy="2667000"/>
            </a:xfrm>
          </p:grpSpPr>
          <p:sp>
            <p:nvSpPr>
              <p:cNvPr id="159" name="AutoShape 2"/>
              <p:cNvSpPr>
                <a:spLocks noChangeArrowheads="1"/>
              </p:cNvSpPr>
              <p:nvPr/>
            </p:nvSpPr>
            <p:spPr bwMode="auto">
              <a:xfrm>
                <a:off x="6495496" y="1832692"/>
                <a:ext cx="1752600" cy="2667000"/>
              </a:xfrm>
              <a:prstGeom prst="irregularSeal1">
                <a:avLst/>
              </a:prstGeom>
              <a:gradFill>
                <a:gsLst>
                  <a:gs pos="65000">
                    <a:schemeClr val="bg1"/>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lgn="ctr">
                <a:noFill/>
                <a:miter lim="800000"/>
                <a:headEnd/>
                <a:tailEnd/>
              </a:ln>
              <a:effectLst/>
            </p:spPr>
            <p:txBody>
              <a:bodyPr wrap="none" lIns="82124" tIns="41061" rIns="82124" bIns="41061" anchor="ctr">
                <a:spAutoFit/>
              </a:bodyPr>
              <a:lstStyle/>
              <a:p>
                <a:endParaRPr lang="en-US"/>
              </a:p>
            </p:txBody>
          </p:sp>
          <p:sp>
            <p:nvSpPr>
              <p:cNvPr id="160" name="Text Box 5"/>
              <p:cNvSpPr txBox="1">
                <a:spLocks noChangeArrowheads="1"/>
              </p:cNvSpPr>
              <p:nvPr/>
            </p:nvSpPr>
            <p:spPr bwMode="auto">
              <a:xfrm>
                <a:off x="157036" y="2517775"/>
                <a:ext cx="1828800" cy="913921"/>
              </a:xfrm>
              <a:prstGeom prst="rect">
                <a:avLst/>
              </a:prstGeom>
              <a:noFill/>
              <a:ln w="9525" algn="ctr">
                <a:noFill/>
                <a:miter lim="800000"/>
                <a:headEnd/>
                <a:tailEnd/>
              </a:ln>
              <a:effectLst/>
            </p:spPr>
            <p:txBody>
              <a:bodyPr lIns="82124" tIns="41061" rIns="82124" bIns="41061">
                <a:spAutoFit/>
              </a:bodyPr>
              <a:lstStyle/>
              <a:p>
                <a:pPr algn="ctr"/>
                <a:r>
                  <a:rPr lang="en-US" b="1" dirty="0">
                    <a:solidFill>
                      <a:srgbClr val="0000FF"/>
                    </a:solidFill>
                  </a:rPr>
                  <a:t>Increased # </a:t>
                </a:r>
                <a:endParaRPr lang="en-US" b="1" dirty="0" smtClean="0">
                  <a:solidFill>
                    <a:srgbClr val="0000FF"/>
                  </a:solidFill>
                </a:endParaRPr>
              </a:p>
              <a:p>
                <a:pPr algn="ctr"/>
                <a:r>
                  <a:rPr lang="en-US" b="1" dirty="0" smtClean="0">
                    <a:solidFill>
                      <a:srgbClr val="0000FF"/>
                    </a:solidFill>
                  </a:rPr>
                  <a:t>of </a:t>
                </a:r>
              </a:p>
              <a:p>
                <a:pPr algn="ctr"/>
                <a:r>
                  <a:rPr lang="en-US" b="1" dirty="0" smtClean="0">
                    <a:solidFill>
                      <a:srgbClr val="0000FF"/>
                    </a:solidFill>
                  </a:rPr>
                  <a:t>Users</a:t>
                </a:r>
                <a:endParaRPr lang="en-US" b="1" dirty="0">
                  <a:solidFill>
                    <a:srgbClr val="0000FF"/>
                  </a:solidFill>
                </a:endParaRPr>
              </a:p>
            </p:txBody>
          </p:sp>
          <p:sp>
            <p:nvSpPr>
              <p:cNvPr id="161" name="Text Box 6"/>
              <p:cNvSpPr txBox="1">
                <a:spLocks noChangeArrowheads="1"/>
              </p:cNvSpPr>
              <p:nvPr/>
            </p:nvSpPr>
            <p:spPr bwMode="auto">
              <a:xfrm>
                <a:off x="2443036" y="2517775"/>
                <a:ext cx="1590675" cy="1181100"/>
              </a:xfrm>
              <a:prstGeom prst="rect">
                <a:avLst/>
              </a:prstGeom>
              <a:noFill/>
              <a:ln w="9525" algn="ctr">
                <a:noFill/>
                <a:miter lim="800000"/>
                <a:headEnd/>
                <a:tailEnd/>
              </a:ln>
              <a:effectLst/>
            </p:spPr>
            <p:txBody>
              <a:bodyPr lIns="82124" tIns="41061" rIns="82124" bIns="41061">
                <a:spAutoFit/>
              </a:bodyPr>
              <a:lstStyle/>
              <a:p>
                <a:pPr algn="ctr"/>
                <a:r>
                  <a:rPr lang="en-US" b="1" dirty="0">
                    <a:solidFill>
                      <a:srgbClr val="0000FF"/>
                    </a:solidFill>
                  </a:rPr>
                  <a:t>Increased </a:t>
                </a:r>
                <a:r>
                  <a:rPr lang="en-US" b="1" dirty="0" smtClean="0">
                    <a:solidFill>
                      <a:srgbClr val="0000FF"/>
                    </a:solidFill>
                  </a:rPr>
                  <a:t>Access</a:t>
                </a:r>
                <a:endParaRPr lang="en-US" b="1" dirty="0">
                  <a:solidFill>
                    <a:srgbClr val="0000FF"/>
                  </a:solidFill>
                </a:endParaRPr>
              </a:p>
              <a:p>
                <a:pPr algn="ctr"/>
                <a:r>
                  <a:rPr lang="en-US" b="1" dirty="0" smtClean="0">
                    <a:solidFill>
                      <a:srgbClr val="0000FF"/>
                    </a:solidFill>
                  </a:rPr>
                  <a:t>Rates </a:t>
                </a:r>
                <a:r>
                  <a:rPr lang="en-US" b="1" dirty="0">
                    <a:solidFill>
                      <a:srgbClr val="0000FF"/>
                    </a:solidFill>
                  </a:rPr>
                  <a:t>and </a:t>
                </a:r>
                <a:r>
                  <a:rPr lang="en-US" b="1" dirty="0" smtClean="0">
                    <a:solidFill>
                      <a:srgbClr val="0000FF"/>
                    </a:solidFill>
                  </a:rPr>
                  <a:t>Methods</a:t>
                </a:r>
                <a:endParaRPr lang="en-US" b="1" dirty="0">
                  <a:solidFill>
                    <a:srgbClr val="0000FF"/>
                  </a:solidFill>
                </a:endParaRPr>
              </a:p>
            </p:txBody>
          </p:sp>
          <p:sp>
            <p:nvSpPr>
              <p:cNvPr id="162" name="Text Box 7"/>
              <p:cNvSpPr txBox="1">
                <a:spLocks noChangeArrowheads="1"/>
              </p:cNvSpPr>
              <p:nvPr/>
            </p:nvSpPr>
            <p:spPr bwMode="auto">
              <a:xfrm>
                <a:off x="4348036" y="2517775"/>
                <a:ext cx="1752600" cy="631825"/>
              </a:xfrm>
              <a:prstGeom prst="rect">
                <a:avLst/>
              </a:prstGeom>
              <a:noFill/>
              <a:ln w="9525" algn="ctr">
                <a:noFill/>
                <a:miter lim="800000"/>
                <a:headEnd/>
                <a:tailEnd/>
              </a:ln>
              <a:effectLst/>
            </p:spPr>
            <p:txBody>
              <a:bodyPr lIns="82124" tIns="41061" rIns="82124" bIns="41061">
                <a:spAutoFit/>
              </a:bodyPr>
              <a:lstStyle/>
              <a:p>
                <a:pPr algn="ctr"/>
                <a:r>
                  <a:rPr lang="en-US" b="1" dirty="0">
                    <a:solidFill>
                      <a:srgbClr val="0000FF"/>
                    </a:solidFill>
                  </a:rPr>
                  <a:t>Increased </a:t>
                </a:r>
                <a:r>
                  <a:rPr lang="en-US" b="1" dirty="0" smtClean="0">
                    <a:solidFill>
                      <a:srgbClr val="0000FF"/>
                    </a:solidFill>
                  </a:rPr>
                  <a:t>Services</a:t>
                </a:r>
                <a:endParaRPr lang="en-US" b="1" dirty="0">
                  <a:solidFill>
                    <a:srgbClr val="0000FF"/>
                  </a:solidFill>
                </a:endParaRPr>
              </a:p>
            </p:txBody>
          </p:sp>
          <p:sp>
            <p:nvSpPr>
              <p:cNvPr id="163" name="Text Box 8"/>
              <p:cNvSpPr txBox="1">
                <a:spLocks noChangeArrowheads="1"/>
              </p:cNvSpPr>
              <p:nvPr/>
            </p:nvSpPr>
            <p:spPr bwMode="auto">
              <a:xfrm>
                <a:off x="4043236" y="2578100"/>
                <a:ext cx="455613" cy="509588"/>
              </a:xfrm>
              <a:prstGeom prst="rect">
                <a:avLst/>
              </a:prstGeom>
              <a:noFill/>
              <a:ln w="9525" algn="ctr">
                <a:noFill/>
                <a:miter lim="800000"/>
                <a:headEnd/>
                <a:tailEnd/>
              </a:ln>
              <a:effectLst/>
            </p:spPr>
            <p:txBody>
              <a:bodyPr wrap="none" lIns="82124" tIns="41061" rIns="82124" bIns="41061">
                <a:spAutoFit/>
              </a:bodyPr>
              <a:lstStyle/>
              <a:p>
                <a:r>
                  <a:rPr lang="en-US" sz="2800"/>
                  <a:t>+</a:t>
                </a:r>
              </a:p>
            </p:txBody>
          </p:sp>
          <p:sp>
            <p:nvSpPr>
              <p:cNvPr id="164" name="Text Box 9"/>
              <p:cNvSpPr txBox="1">
                <a:spLocks noChangeArrowheads="1"/>
              </p:cNvSpPr>
              <p:nvPr/>
            </p:nvSpPr>
            <p:spPr bwMode="auto">
              <a:xfrm>
                <a:off x="2090611" y="2578100"/>
                <a:ext cx="455613" cy="509588"/>
              </a:xfrm>
              <a:prstGeom prst="rect">
                <a:avLst/>
              </a:prstGeom>
              <a:noFill/>
              <a:ln w="9525" algn="ctr">
                <a:noFill/>
                <a:miter lim="800000"/>
                <a:headEnd/>
                <a:tailEnd/>
              </a:ln>
              <a:effectLst/>
            </p:spPr>
            <p:txBody>
              <a:bodyPr wrap="none" lIns="82124" tIns="41061" rIns="82124" bIns="41061">
                <a:spAutoFit/>
              </a:bodyPr>
              <a:lstStyle/>
              <a:p>
                <a:r>
                  <a:rPr lang="en-US" sz="2800"/>
                  <a:t>+</a:t>
                </a:r>
              </a:p>
            </p:txBody>
          </p:sp>
          <p:sp>
            <p:nvSpPr>
              <p:cNvPr id="165" name="Text Box 10"/>
              <p:cNvSpPr txBox="1">
                <a:spLocks noChangeArrowheads="1"/>
              </p:cNvSpPr>
              <p:nvPr/>
            </p:nvSpPr>
            <p:spPr bwMode="auto">
              <a:xfrm>
                <a:off x="6176836" y="2578100"/>
                <a:ext cx="455613" cy="509588"/>
              </a:xfrm>
              <a:prstGeom prst="rect">
                <a:avLst/>
              </a:prstGeom>
              <a:noFill/>
              <a:ln w="9525" algn="ctr">
                <a:noFill/>
                <a:miter lim="800000"/>
                <a:headEnd/>
                <a:tailEnd/>
              </a:ln>
              <a:effectLst/>
            </p:spPr>
            <p:txBody>
              <a:bodyPr wrap="none" lIns="82124" tIns="41061" rIns="82124" bIns="41061">
                <a:spAutoFit/>
              </a:bodyPr>
              <a:lstStyle/>
              <a:p>
                <a:r>
                  <a:rPr lang="en-US" sz="2800"/>
                  <a:t>=</a:t>
                </a:r>
              </a:p>
            </p:txBody>
          </p:sp>
          <p:sp>
            <p:nvSpPr>
              <p:cNvPr id="166" name="Text Box 11"/>
              <p:cNvSpPr txBox="1">
                <a:spLocks noChangeArrowheads="1"/>
              </p:cNvSpPr>
              <p:nvPr/>
            </p:nvSpPr>
            <p:spPr bwMode="auto">
              <a:xfrm>
                <a:off x="6250736" y="2464232"/>
                <a:ext cx="2209800" cy="1190920"/>
              </a:xfrm>
              <a:prstGeom prst="rect">
                <a:avLst/>
              </a:prstGeom>
              <a:noFill/>
              <a:ln w="9525" algn="ctr">
                <a:noFill/>
                <a:miter lim="800000"/>
                <a:headEnd/>
                <a:tailEnd/>
              </a:ln>
              <a:effectLst/>
            </p:spPr>
            <p:txBody>
              <a:bodyPr lIns="82124" tIns="41061" rIns="82124" bIns="41061">
                <a:spAutoFit/>
              </a:bodyPr>
              <a:lstStyle/>
              <a:p>
                <a:pPr algn="ctr"/>
                <a:r>
                  <a:rPr lang="en-US" sz="2400" b="1" u="sng" dirty="0"/>
                  <a:t>Bandwidth </a:t>
                </a:r>
                <a:r>
                  <a:rPr lang="en-US" sz="2400" b="1" u="sng" dirty="0" smtClean="0"/>
                  <a:t>Explosion</a:t>
                </a:r>
                <a:endParaRPr lang="en-US" sz="2400" b="1" u="sng" dirty="0"/>
              </a:p>
              <a:p>
                <a:pPr algn="ctr"/>
                <a:r>
                  <a:rPr lang="en-US" sz="2400" b="1" u="sng" dirty="0" smtClean="0"/>
                  <a:t>Everywhere</a:t>
                </a:r>
                <a:endParaRPr lang="en-US" sz="2400" b="1" u="sng" dirty="0"/>
              </a:p>
            </p:txBody>
          </p:sp>
        </p:grpSp>
      </p:grpSp>
      <p:sp>
        <p:nvSpPr>
          <p:cNvPr id="4" name="Rectangle 3"/>
          <p:cNvSpPr/>
          <p:nvPr/>
        </p:nvSpPr>
        <p:spPr>
          <a:xfrm>
            <a:off x="113189" y="1010721"/>
            <a:ext cx="8293584" cy="4794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Text Box 20"/>
          <p:cNvSpPr txBox="1">
            <a:spLocks noChangeArrowheads="1"/>
          </p:cNvSpPr>
          <p:nvPr/>
        </p:nvSpPr>
        <p:spPr bwMode="auto">
          <a:xfrm>
            <a:off x="508862" y="5961388"/>
            <a:ext cx="8040385" cy="375312"/>
          </a:xfrm>
          <a:prstGeom prst="rect">
            <a:avLst/>
          </a:prstGeom>
          <a:noFill/>
          <a:ln w="9525" algn="ctr">
            <a:noFill/>
            <a:miter lim="800000"/>
            <a:headEnd/>
            <a:tailEnd/>
          </a:ln>
        </p:spPr>
        <p:txBody>
          <a:bodyPr wrap="square" lIns="82124" tIns="41061" rIns="82124" bIns="41061">
            <a:spAutoFit/>
          </a:bodyPr>
          <a:lstStyle/>
          <a:p>
            <a:pPr lvl="0" indent="1588">
              <a:lnSpc>
                <a:spcPct val="95000"/>
              </a:lnSpc>
              <a:spcBef>
                <a:spcPts val="1440"/>
              </a:spcBef>
              <a:buClr>
                <a:srgbClr val="96CA4B"/>
              </a:buClr>
              <a:buSzPct val="90000"/>
              <a:defRPr/>
            </a:pPr>
            <a:r>
              <a:rPr lang="en-US" sz="1000" dirty="0"/>
              <a:t>Source: nowell_01_0911.pdf citing Cisco Visual Networking Index (VNI) Global IP Traffic Forecast, 2010–2015, </a:t>
            </a:r>
            <a:r>
              <a:rPr lang="en-US" sz="1000" dirty="0">
                <a:hlinkClick r:id="rId3"/>
              </a:rPr>
              <a:t>http://www.ieee802.org/3/ad_hoc/bwa/public/sep11/nowell_01_0911.pdf</a:t>
            </a:r>
            <a:r>
              <a:rPr lang="en-US" sz="1000" dirty="0"/>
              <a:t> </a:t>
            </a:r>
          </a:p>
        </p:txBody>
      </p:sp>
      <p:sp>
        <p:nvSpPr>
          <p:cNvPr id="142" name="Freeform 141"/>
          <p:cNvSpPr/>
          <p:nvPr/>
        </p:nvSpPr>
        <p:spPr>
          <a:xfrm flipH="1" flipV="1">
            <a:off x="3639132" y="4025900"/>
            <a:ext cx="863600" cy="1727200"/>
          </a:xfrm>
          <a:custGeom>
            <a:avLst/>
            <a:gdLst>
              <a:gd name="connsiteX0" fmla="*/ 0 w 863600"/>
              <a:gd name="connsiteY0" fmla="*/ 1295400 h 1473200"/>
              <a:gd name="connsiteX1" fmla="*/ 863600 w 863600"/>
              <a:gd name="connsiteY1" fmla="*/ 0 h 1473200"/>
              <a:gd name="connsiteX2" fmla="*/ 863600 w 863600"/>
              <a:gd name="connsiteY2" fmla="*/ 1473200 h 1473200"/>
              <a:gd name="connsiteX3" fmla="*/ 0 w 863600"/>
              <a:gd name="connsiteY3" fmla="*/ 1447800 h 1473200"/>
            </a:gdLst>
            <a:ahLst/>
            <a:cxnLst>
              <a:cxn ang="0">
                <a:pos x="connsiteX0" y="connsiteY0"/>
              </a:cxn>
              <a:cxn ang="0">
                <a:pos x="connsiteX1" y="connsiteY1"/>
              </a:cxn>
              <a:cxn ang="0">
                <a:pos x="connsiteX2" y="connsiteY2"/>
              </a:cxn>
              <a:cxn ang="0">
                <a:pos x="connsiteX3" y="connsiteY3"/>
              </a:cxn>
            </a:cxnLst>
            <a:rect l="l" t="t" r="r" b="b"/>
            <a:pathLst>
              <a:path w="863600" h="1473200">
                <a:moveTo>
                  <a:pt x="0" y="1295400"/>
                </a:moveTo>
                <a:lnTo>
                  <a:pt x="863600" y="0"/>
                </a:lnTo>
                <a:lnTo>
                  <a:pt x="863600" y="1473200"/>
                </a:lnTo>
                <a:lnTo>
                  <a:pt x="0" y="1447800"/>
                </a:lnTo>
              </a:path>
            </a:pathLst>
          </a:custGeom>
          <a:solidFill>
            <a:schemeClr val="accent3">
              <a:lumMod val="1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flipV="1">
            <a:off x="4464632" y="4025900"/>
            <a:ext cx="863600" cy="1727200"/>
          </a:xfrm>
          <a:custGeom>
            <a:avLst/>
            <a:gdLst>
              <a:gd name="connsiteX0" fmla="*/ 0 w 863600"/>
              <a:gd name="connsiteY0" fmla="*/ 1295400 h 1473200"/>
              <a:gd name="connsiteX1" fmla="*/ 863600 w 863600"/>
              <a:gd name="connsiteY1" fmla="*/ 0 h 1473200"/>
              <a:gd name="connsiteX2" fmla="*/ 863600 w 863600"/>
              <a:gd name="connsiteY2" fmla="*/ 1473200 h 1473200"/>
              <a:gd name="connsiteX3" fmla="*/ 0 w 863600"/>
              <a:gd name="connsiteY3" fmla="*/ 1447800 h 1473200"/>
            </a:gdLst>
            <a:ahLst/>
            <a:cxnLst>
              <a:cxn ang="0">
                <a:pos x="connsiteX0" y="connsiteY0"/>
              </a:cxn>
              <a:cxn ang="0">
                <a:pos x="connsiteX1" y="connsiteY1"/>
              </a:cxn>
              <a:cxn ang="0">
                <a:pos x="connsiteX2" y="connsiteY2"/>
              </a:cxn>
              <a:cxn ang="0">
                <a:pos x="connsiteX3" y="connsiteY3"/>
              </a:cxn>
            </a:cxnLst>
            <a:rect l="l" t="t" r="r" b="b"/>
            <a:pathLst>
              <a:path w="863600" h="1473200">
                <a:moveTo>
                  <a:pt x="0" y="1295400"/>
                </a:moveTo>
                <a:lnTo>
                  <a:pt x="863600" y="0"/>
                </a:lnTo>
                <a:lnTo>
                  <a:pt x="863600" y="1473200"/>
                </a:lnTo>
                <a:lnTo>
                  <a:pt x="0" y="1447800"/>
                </a:lnTo>
              </a:path>
            </a:pathLst>
          </a:custGeom>
          <a:solidFill>
            <a:schemeClr val="accent3">
              <a:lumMod val="1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flipH="1">
            <a:off x="3639132" y="1041400"/>
            <a:ext cx="863600" cy="1473200"/>
          </a:xfrm>
          <a:custGeom>
            <a:avLst/>
            <a:gdLst>
              <a:gd name="connsiteX0" fmla="*/ 0 w 863600"/>
              <a:gd name="connsiteY0" fmla="*/ 1295400 h 1473200"/>
              <a:gd name="connsiteX1" fmla="*/ 863600 w 863600"/>
              <a:gd name="connsiteY1" fmla="*/ 0 h 1473200"/>
              <a:gd name="connsiteX2" fmla="*/ 863600 w 863600"/>
              <a:gd name="connsiteY2" fmla="*/ 1473200 h 1473200"/>
              <a:gd name="connsiteX3" fmla="*/ 0 w 863600"/>
              <a:gd name="connsiteY3" fmla="*/ 1447800 h 1473200"/>
            </a:gdLst>
            <a:ahLst/>
            <a:cxnLst>
              <a:cxn ang="0">
                <a:pos x="connsiteX0" y="connsiteY0"/>
              </a:cxn>
              <a:cxn ang="0">
                <a:pos x="connsiteX1" y="connsiteY1"/>
              </a:cxn>
              <a:cxn ang="0">
                <a:pos x="connsiteX2" y="connsiteY2"/>
              </a:cxn>
              <a:cxn ang="0">
                <a:pos x="connsiteX3" y="connsiteY3"/>
              </a:cxn>
            </a:cxnLst>
            <a:rect l="l" t="t" r="r" b="b"/>
            <a:pathLst>
              <a:path w="863600" h="1473200">
                <a:moveTo>
                  <a:pt x="0" y="1295400"/>
                </a:moveTo>
                <a:lnTo>
                  <a:pt x="863600" y="0"/>
                </a:lnTo>
                <a:lnTo>
                  <a:pt x="863600" y="1473200"/>
                </a:lnTo>
                <a:lnTo>
                  <a:pt x="0" y="1447800"/>
                </a:lnTo>
              </a:path>
            </a:pathLst>
          </a:custGeom>
          <a:solidFill>
            <a:schemeClr val="accent3">
              <a:lumMod val="1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4464632" y="1041400"/>
            <a:ext cx="863600" cy="1473200"/>
          </a:xfrm>
          <a:custGeom>
            <a:avLst/>
            <a:gdLst>
              <a:gd name="connsiteX0" fmla="*/ 0 w 863600"/>
              <a:gd name="connsiteY0" fmla="*/ 1295400 h 1473200"/>
              <a:gd name="connsiteX1" fmla="*/ 863600 w 863600"/>
              <a:gd name="connsiteY1" fmla="*/ 0 h 1473200"/>
              <a:gd name="connsiteX2" fmla="*/ 863600 w 863600"/>
              <a:gd name="connsiteY2" fmla="*/ 1473200 h 1473200"/>
              <a:gd name="connsiteX3" fmla="*/ 0 w 863600"/>
              <a:gd name="connsiteY3" fmla="*/ 1447800 h 1473200"/>
            </a:gdLst>
            <a:ahLst/>
            <a:cxnLst>
              <a:cxn ang="0">
                <a:pos x="connsiteX0" y="connsiteY0"/>
              </a:cxn>
              <a:cxn ang="0">
                <a:pos x="connsiteX1" y="connsiteY1"/>
              </a:cxn>
              <a:cxn ang="0">
                <a:pos x="connsiteX2" y="connsiteY2"/>
              </a:cxn>
              <a:cxn ang="0">
                <a:pos x="connsiteX3" y="connsiteY3"/>
              </a:cxn>
            </a:cxnLst>
            <a:rect l="l" t="t" r="r" b="b"/>
            <a:pathLst>
              <a:path w="863600" h="1473200">
                <a:moveTo>
                  <a:pt x="0" y="1295400"/>
                </a:moveTo>
                <a:lnTo>
                  <a:pt x="863600" y="0"/>
                </a:lnTo>
                <a:lnTo>
                  <a:pt x="863600" y="1473200"/>
                </a:lnTo>
                <a:lnTo>
                  <a:pt x="0" y="1447800"/>
                </a:lnTo>
              </a:path>
            </a:pathLst>
          </a:custGeom>
          <a:solidFill>
            <a:schemeClr val="accent3">
              <a:lumMod val="1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Rounded Rectangle 134"/>
          <p:cNvSpPr/>
          <p:nvPr/>
        </p:nvSpPr>
        <p:spPr>
          <a:xfrm>
            <a:off x="407884" y="3962399"/>
            <a:ext cx="3219840" cy="1828801"/>
          </a:xfrm>
          <a:prstGeom prst="roundRect">
            <a:avLst>
              <a:gd name="adj" fmla="val 0"/>
            </a:avLst>
          </a:prstGeom>
          <a:gradFill flip="none" rotWithShape="1">
            <a:gsLst>
              <a:gs pos="0">
                <a:schemeClr val="accent3">
                  <a:lumMod val="50000"/>
                </a:schemeClr>
              </a:gs>
              <a:gs pos="97000">
                <a:srgbClr val="000000"/>
              </a:gs>
            </a:gsLst>
            <a:lin ang="162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6" name="Rounded Rectangle 135"/>
          <p:cNvSpPr/>
          <p:nvPr/>
        </p:nvSpPr>
        <p:spPr>
          <a:xfrm>
            <a:off x="407884" y="1030514"/>
            <a:ext cx="3219840" cy="1828801"/>
          </a:xfrm>
          <a:prstGeom prst="roundRect">
            <a:avLst>
              <a:gd name="adj" fmla="val 0"/>
            </a:avLst>
          </a:prstGeom>
          <a:gradFill flip="none" rotWithShape="1">
            <a:gsLst>
              <a:gs pos="0">
                <a:schemeClr val="accent3">
                  <a:lumMod val="50000"/>
                </a:schemeClr>
              </a:gs>
              <a:gs pos="97000">
                <a:srgbClr val="000000"/>
              </a:gs>
            </a:gsLst>
            <a:lin ang="54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4" name="Rounded Rectangle 133"/>
          <p:cNvSpPr/>
          <p:nvPr/>
        </p:nvSpPr>
        <p:spPr>
          <a:xfrm>
            <a:off x="5330041" y="3962399"/>
            <a:ext cx="3219840" cy="1828801"/>
          </a:xfrm>
          <a:prstGeom prst="roundRect">
            <a:avLst>
              <a:gd name="adj" fmla="val 0"/>
            </a:avLst>
          </a:prstGeom>
          <a:gradFill flip="none" rotWithShape="1">
            <a:gsLst>
              <a:gs pos="0">
                <a:schemeClr val="accent3">
                  <a:lumMod val="50000"/>
                </a:schemeClr>
              </a:gs>
              <a:gs pos="97000">
                <a:srgbClr val="000000"/>
              </a:gs>
            </a:gsLst>
            <a:lin ang="162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3" name="Rounded Rectangle 132"/>
          <p:cNvSpPr/>
          <p:nvPr/>
        </p:nvSpPr>
        <p:spPr>
          <a:xfrm>
            <a:off x="5330041" y="1030514"/>
            <a:ext cx="3219840" cy="1828801"/>
          </a:xfrm>
          <a:prstGeom prst="roundRect">
            <a:avLst>
              <a:gd name="adj" fmla="val 0"/>
            </a:avLst>
          </a:prstGeom>
          <a:gradFill flip="none" rotWithShape="1">
            <a:gsLst>
              <a:gs pos="0">
                <a:schemeClr val="accent3">
                  <a:lumMod val="50000"/>
                </a:schemeClr>
              </a:gs>
              <a:gs pos="97000">
                <a:srgbClr val="000000"/>
              </a:gs>
            </a:gsLst>
            <a:lin ang="54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Rounded Rectangle 46"/>
          <p:cNvSpPr/>
          <p:nvPr/>
        </p:nvSpPr>
        <p:spPr>
          <a:xfrm>
            <a:off x="210132" y="2510976"/>
            <a:ext cx="4131126" cy="682171"/>
          </a:xfrm>
          <a:prstGeom prst="roundRect">
            <a:avLst>
              <a:gd name="adj" fmla="val 50000"/>
            </a:avLst>
          </a:prstGeom>
          <a:solidFill>
            <a:schemeClr val="accent3">
              <a:lumMod val="2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9" name="Rounded Rectangle 48"/>
          <p:cNvSpPr/>
          <p:nvPr/>
        </p:nvSpPr>
        <p:spPr>
          <a:xfrm>
            <a:off x="4497296" y="2510976"/>
            <a:ext cx="4259936" cy="682171"/>
          </a:xfrm>
          <a:prstGeom prst="roundRect">
            <a:avLst>
              <a:gd name="adj" fmla="val 50000"/>
            </a:avLst>
          </a:prstGeom>
          <a:solidFill>
            <a:schemeClr val="accent3">
              <a:lumMod val="2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1" name="Rounded Rectangle 50"/>
          <p:cNvSpPr/>
          <p:nvPr/>
        </p:nvSpPr>
        <p:spPr>
          <a:xfrm>
            <a:off x="210132" y="3381833"/>
            <a:ext cx="4131126" cy="682171"/>
          </a:xfrm>
          <a:prstGeom prst="roundRect">
            <a:avLst>
              <a:gd name="adj" fmla="val 50000"/>
            </a:avLst>
          </a:prstGeom>
          <a:solidFill>
            <a:schemeClr val="accent3">
              <a:lumMod val="2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Rounded Rectangle 53"/>
          <p:cNvSpPr/>
          <p:nvPr/>
        </p:nvSpPr>
        <p:spPr>
          <a:xfrm>
            <a:off x="4497296" y="3381833"/>
            <a:ext cx="4259936" cy="682171"/>
          </a:xfrm>
          <a:prstGeom prst="roundRect">
            <a:avLst>
              <a:gd name="adj" fmla="val 50000"/>
            </a:avLst>
          </a:prstGeom>
          <a:solidFill>
            <a:schemeClr val="accent3">
              <a:lumMod val="2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5" name="Text Box 12"/>
          <p:cNvSpPr txBox="1">
            <a:spLocks noChangeArrowheads="1"/>
          </p:cNvSpPr>
          <p:nvPr/>
        </p:nvSpPr>
        <p:spPr bwMode="auto">
          <a:xfrm>
            <a:off x="625314" y="2680795"/>
            <a:ext cx="2784980" cy="350865"/>
          </a:xfrm>
          <a:prstGeom prst="rect">
            <a:avLst/>
          </a:prstGeom>
          <a:noFill/>
          <a:ln w="9525">
            <a:noFill/>
            <a:miter lim="800000"/>
            <a:headEnd/>
            <a:tailEnd/>
          </a:ln>
        </p:spPr>
        <p:txBody>
          <a:bodyPr wrap="square" lIns="0" tIns="0" rIns="0" bIns="0">
            <a:spAutoFit/>
          </a:bodyPr>
          <a:lstStyle/>
          <a:p>
            <a:pPr algn="ctr">
              <a:lnSpc>
                <a:spcPct val="95000"/>
              </a:lnSpc>
            </a:pPr>
            <a:r>
              <a:rPr lang="en-US" sz="2400" b="1" dirty="0" smtClean="0">
                <a:solidFill>
                  <a:srgbClr val="FFC000"/>
                </a:solidFill>
                <a:ea typeface="ＭＳ Ｐゴシック"/>
                <a:cs typeface="ＭＳ Ｐゴシック"/>
              </a:rPr>
              <a:t>More Devices</a:t>
            </a:r>
            <a:endParaRPr lang="en-US" sz="2400" b="1" dirty="0">
              <a:solidFill>
                <a:srgbClr val="FFC000"/>
              </a:solidFill>
              <a:ea typeface="ＭＳ Ｐゴシック"/>
              <a:cs typeface="ＭＳ Ｐゴシック"/>
            </a:endParaRPr>
          </a:p>
        </p:txBody>
      </p:sp>
      <p:sp>
        <p:nvSpPr>
          <p:cNvPr id="56" name="Text Box 12"/>
          <p:cNvSpPr txBox="1">
            <a:spLocks noChangeArrowheads="1"/>
          </p:cNvSpPr>
          <p:nvPr/>
        </p:nvSpPr>
        <p:spPr bwMode="auto">
          <a:xfrm>
            <a:off x="625314" y="3560888"/>
            <a:ext cx="2784980" cy="350865"/>
          </a:xfrm>
          <a:prstGeom prst="rect">
            <a:avLst/>
          </a:prstGeom>
          <a:noFill/>
          <a:ln w="9525">
            <a:noFill/>
            <a:miter lim="800000"/>
            <a:headEnd/>
            <a:tailEnd/>
          </a:ln>
        </p:spPr>
        <p:txBody>
          <a:bodyPr wrap="square" lIns="0" tIns="0" rIns="0" bIns="0">
            <a:spAutoFit/>
          </a:bodyPr>
          <a:lstStyle/>
          <a:p>
            <a:pPr algn="ctr">
              <a:lnSpc>
                <a:spcPct val="95000"/>
              </a:lnSpc>
            </a:pPr>
            <a:r>
              <a:rPr lang="en-US" sz="2400" b="1" dirty="0" smtClean="0">
                <a:solidFill>
                  <a:srgbClr val="FFC000"/>
                </a:solidFill>
                <a:ea typeface="ＭＳ Ｐゴシック"/>
                <a:cs typeface="ＭＳ Ｐゴシック"/>
              </a:rPr>
              <a:t>More Internet Users</a:t>
            </a:r>
            <a:endParaRPr lang="en-US" sz="2400" b="1" dirty="0">
              <a:solidFill>
                <a:srgbClr val="FFC000"/>
              </a:solidFill>
              <a:ea typeface="ＭＳ Ｐゴシック"/>
              <a:cs typeface="ＭＳ Ｐゴシック"/>
            </a:endParaRPr>
          </a:p>
        </p:txBody>
      </p:sp>
      <p:sp>
        <p:nvSpPr>
          <p:cNvPr id="58" name="Text Box 12"/>
          <p:cNvSpPr txBox="1">
            <a:spLocks noChangeArrowheads="1"/>
          </p:cNvSpPr>
          <p:nvPr/>
        </p:nvSpPr>
        <p:spPr bwMode="auto">
          <a:xfrm>
            <a:off x="5274142" y="3551652"/>
            <a:ext cx="3556122" cy="336246"/>
          </a:xfrm>
          <a:prstGeom prst="rect">
            <a:avLst/>
          </a:prstGeom>
          <a:noFill/>
          <a:ln w="9525">
            <a:noFill/>
            <a:miter lim="800000"/>
            <a:headEnd/>
            <a:tailEnd/>
          </a:ln>
        </p:spPr>
        <p:txBody>
          <a:bodyPr wrap="square" lIns="0" tIns="0" rIns="0" bIns="0">
            <a:spAutoFit/>
          </a:bodyPr>
          <a:lstStyle/>
          <a:p>
            <a:pPr algn="ctr">
              <a:lnSpc>
                <a:spcPct val="95000"/>
              </a:lnSpc>
            </a:pPr>
            <a:r>
              <a:rPr lang="en-US" sz="2300" b="1" dirty="0" smtClean="0">
                <a:solidFill>
                  <a:srgbClr val="FFC000"/>
                </a:solidFill>
                <a:ea typeface="ＭＳ Ｐゴシック"/>
                <a:cs typeface="ＭＳ Ｐゴシック"/>
              </a:rPr>
              <a:t>More Rich Media Content</a:t>
            </a:r>
            <a:endParaRPr lang="en-US" sz="2300" b="1" dirty="0">
              <a:solidFill>
                <a:srgbClr val="FFC000"/>
              </a:solidFill>
              <a:ea typeface="ＭＳ Ｐゴシック"/>
              <a:cs typeface="ＭＳ Ｐゴシック"/>
            </a:endParaRPr>
          </a:p>
        </p:txBody>
      </p:sp>
      <p:sp>
        <p:nvSpPr>
          <p:cNvPr id="60" name="Oval 43"/>
          <p:cNvSpPr>
            <a:spLocks noChangeArrowheads="1"/>
          </p:cNvSpPr>
          <p:nvPr/>
        </p:nvSpPr>
        <p:spPr bwMode="auto">
          <a:xfrm>
            <a:off x="3456061" y="2334988"/>
            <a:ext cx="2013742" cy="1932212"/>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lgn="ctr">
            <a:noFill/>
            <a:round/>
            <a:headEnd/>
            <a:tailEnd/>
          </a:ln>
          <a:effectLst/>
        </p:spPr>
        <p:txBody>
          <a:bodyPr wrap="none" lIns="73025" tIns="36511" rIns="73025" bIns="36511" anchor="ctr"/>
          <a:lstStyle/>
          <a:p>
            <a:pPr>
              <a:defRPr/>
            </a:pPr>
            <a:endParaRPr lang="en-US"/>
          </a:p>
        </p:txBody>
      </p:sp>
      <p:sp>
        <p:nvSpPr>
          <p:cNvPr id="61" name="Freeform 44"/>
          <p:cNvSpPr>
            <a:spLocks/>
          </p:cNvSpPr>
          <p:nvPr/>
        </p:nvSpPr>
        <p:spPr bwMode="auto">
          <a:xfrm>
            <a:off x="3726011" y="2451839"/>
            <a:ext cx="1471664" cy="607208"/>
          </a:xfrm>
          <a:custGeom>
            <a:avLst/>
            <a:gdLst>
              <a:gd name="T0" fmla="*/ 2147483647 w 392"/>
              <a:gd name="T1" fmla="*/ 0 h 245"/>
              <a:gd name="T2" fmla="*/ 0 w 392"/>
              <a:gd name="T3" fmla="*/ 2147483647 h 245"/>
              <a:gd name="T4" fmla="*/ 0 w 392"/>
              <a:gd name="T5" fmla="*/ 2147483647 h 245"/>
              <a:gd name="T6" fmla="*/ 2147483647 w 392"/>
              <a:gd name="T7" fmla="*/ 2147483647 h 245"/>
              <a:gd name="T8" fmla="*/ 2147483647 w 392"/>
              <a:gd name="T9" fmla="*/ 2147483647 h 245"/>
              <a:gd name="T10" fmla="*/ 2147483647 w 392"/>
              <a:gd name="T11" fmla="*/ 0 h 245"/>
              <a:gd name="T12" fmla="*/ 0 60000 65536"/>
              <a:gd name="T13" fmla="*/ 0 60000 65536"/>
              <a:gd name="T14" fmla="*/ 0 60000 65536"/>
              <a:gd name="T15" fmla="*/ 0 60000 65536"/>
              <a:gd name="T16" fmla="*/ 0 60000 65536"/>
              <a:gd name="T17" fmla="*/ 0 60000 65536"/>
              <a:gd name="T18" fmla="*/ 0 w 392"/>
              <a:gd name="T19" fmla="*/ 0 h 245"/>
              <a:gd name="T20" fmla="*/ 392 w 392"/>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392" h="245">
                <a:moveTo>
                  <a:pt x="196" y="0"/>
                </a:moveTo>
                <a:cubicBezTo>
                  <a:pt x="87" y="0"/>
                  <a:pt x="0" y="88"/>
                  <a:pt x="0" y="196"/>
                </a:cubicBezTo>
                <a:cubicBezTo>
                  <a:pt x="0" y="200"/>
                  <a:pt x="0" y="204"/>
                  <a:pt x="0" y="208"/>
                </a:cubicBezTo>
                <a:cubicBezTo>
                  <a:pt x="58" y="245"/>
                  <a:pt x="130" y="229"/>
                  <a:pt x="196" y="196"/>
                </a:cubicBezTo>
                <a:cubicBezTo>
                  <a:pt x="263" y="162"/>
                  <a:pt x="328" y="156"/>
                  <a:pt x="392" y="189"/>
                </a:cubicBezTo>
                <a:cubicBezTo>
                  <a:pt x="388" y="84"/>
                  <a:pt x="302" y="0"/>
                  <a:pt x="196" y="0"/>
                </a:cubicBezTo>
                <a:close/>
              </a:path>
            </a:pathLst>
          </a:custGeom>
          <a:gradFill rotWithShape="1">
            <a:gsLst>
              <a:gs pos="0">
                <a:srgbClr val="9A9A9A">
                  <a:alpha val="0"/>
                </a:srgbClr>
              </a:gs>
              <a:gs pos="100000">
                <a:srgbClr val="FFFFFF">
                  <a:alpha val="50000"/>
                </a:srgbClr>
              </a:gs>
            </a:gsLst>
            <a:lin ang="0" scaled="1"/>
          </a:gradFill>
          <a:ln w="9525">
            <a:noFill/>
            <a:round/>
            <a:headEnd/>
            <a:tailEnd/>
          </a:ln>
        </p:spPr>
        <p:txBody>
          <a:bodyPr lIns="82124" tIns="41061" rIns="82124" bIns="41061" anchor="ctr">
            <a:spAutoFit/>
          </a:bodyPr>
          <a:lstStyle/>
          <a:p>
            <a:endParaRPr lang="en-US"/>
          </a:p>
        </p:txBody>
      </p:sp>
      <p:sp>
        <p:nvSpPr>
          <p:cNvPr id="62" name="Freeform 45"/>
          <p:cNvSpPr>
            <a:spLocks/>
          </p:cNvSpPr>
          <p:nvPr/>
        </p:nvSpPr>
        <p:spPr bwMode="auto">
          <a:xfrm>
            <a:off x="3649816" y="3683394"/>
            <a:ext cx="1626233" cy="504963"/>
          </a:xfrm>
          <a:custGeom>
            <a:avLst/>
            <a:gdLst>
              <a:gd name="T0" fmla="*/ 2147483647 w 316"/>
              <a:gd name="T1" fmla="*/ 2147483647 h 87"/>
              <a:gd name="T2" fmla="*/ 2147483647 w 316"/>
              <a:gd name="T3" fmla="*/ 2147483647 h 87"/>
              <a:gd name="T4" fmla="*/ 2147483647 w 316"/>
              <a:gd name="T5" fmla="*/ 0 h 87"/>
              <a:gd name="T6" fmla="*/ 0 w 316"/>
              <a:gd name="T7" fmla="*/ 0 h 87"/>
              <a:gd name="T8" fmla="*/ 2147483647 w 316"/>
              <a:gd name="T9" fmla="*/ 2147483647 h 87"/>
              <a:gd name="T10" fmla="*/ 2147483647 w 316"/>
              <a:gd name="T11" fmla="*/ 2147483647 h 87"/>
              <a:gd name="T12" fmla="*/ 0 60000 65536"/>
              <a:gd name="T13" fmla="*/ 0 60000 65536"/>
              <a:gd name="T14" fmla="*/ 0 60000 65536"/>
              <a:gd name="T15" fmla="*/ 0 60000 65536"/>
              <a:gd name="T16" fmla="*/ 0 60000 65536"/>
              <a:gd name="T17" fmla="*/ 0 60000 65536"/>
              <a:gd name="T18" fmla="*/ 0 w 316"/>
              <a:gd name="T19" fmla="*/ 0 h 87"/>
              <a:gd name="T20" fmla="*/ 316 w 31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316" h="87">
                <a:moveTo>
                  <a:pt x="158" y="87"/>
                </a:moveTo>
                <a:cubicBezTo>
                  <a:pt x="210" y="87"/>
                  <a:pt x="257" y="66"/>
                  <a:pt x="291" y="32"/>
                </a:cubicBezTo>
                <a:cubicBezTo>
                  <a:pt x="300" y="22"/>
                  <a:pt x="309" y="12"/>
                  <a:pt x="316" y="0"/>
                </a:cubicBezTo>
                <a:cubicBezTo>
                  <a:pt x="0" y="0"/>
                  <a:pt x="0" y="0"/>
                  <a:pt x="0" y="0"/>
                </a:cubicBezTo>
                <a:cubicBezTo>
                  <a:pt x="7" y="12"/>
                  <a:pt x="15" y="22"/>
                  <a:pt x="25" y="32"/>
                </a:cubicBezTo>
                <a:cubicBezTo>
                  <a:pt x="59" y="66"/>
                  <a:pt x="106" y="87"/>
                  <a:pt x="158" y="87"/>
                </a:cubicBezTo>
                <a:close/>
              </a:path>
            </a:pathLst>
          </a:custGeom>
          <a:gradFill rotWithShape="1">
            <a:gsLst>
              <a:gs pos="0">
                <a:srgbClr val="9A9A9A">
                  <a:alpha val="0"/>
                </a:srgbClr>
              </a:gs>
              <a:gs pos="100000">
                <a:srgbClr val="FFFFFF">
                  <a:alpha val="39998"/>
                </a:srgbClr>
              </a:gs>
            </a:gsLst>
            <a:lin ang="5400000" scaled="1"/>
          </a:gradFill>
          <a:ln w="9525">
            <a:noFill/>
            <a:round/>
            <a:headEnd/>
            <a:tailEnd/>
          </a:ln>
        </p:spPr>
        <p:txBody>
          <a:bodyPr lIns="82124" tIns="41061" rIns="82124" bIns="41061" anchor="ctr">
            <a:spAutoFit/>
          </a:bodyPr>
          <a:lstStyle/>
          <a:p>
            <a:endParaRPr lang="en-US"/>
          </a:p>
        </p:txBody>
      </p:sp>
      <p:sp>
        <p:nvSpPr>
          <p:cNvPr id="63" name="Freeform 46"/>
          <p:cNvSpPr>
            <a:spLocks noEditPoints="1"/>
          </p:cNvSpPr>
          <p:nvPr/>
        </p:nvSpPr>
        <p:spPr bwMode="auto">
          <a:xfrm>
            <a:off x="3456061" y="2334988"/>
            <a:ext cx="2013742" cy="1932212"/>
          </a:xfrm>
          <a:custGeom>
            <a:avLst/>
            <a:gdLst>
              <a:gd name="T0" fmla="*/ 0 w 392"/>
              <a:gd name="T1" fmla="*/ 2147483647 h 392"/>
              <a:gd name="T2" fmla="*/ 2147483647 w 392"/>
              <a:gd name="T3" fmla="*/ 0 h 392"/>
              <a:gd name="T4" fmla="*/ 2147483647 w 392"/>
              <a:gd name="T5" fmla="*/ 0 h 392"/>
              <a:gd name="T6" fmla="*/ 2147483647 w 392"/>
              <a:gd name="T7" fmla="*/ 2147483647 h 392"/>
              <a:gd name="T8" fmla="*/ 2147483647 w 392"/>
              <a:gd name="T9" fmla="*/ 2147483647 h 392"/>
              <a:gd name="T10" fmla="*/ 2147483647 w 392"/>
              <a:gd name="T11" fmla="*/ 2147483647 h 392"/>
              <a:gd name="T12" fmla="*/ 2147483647 w 392"/>
              <a:gd name="T13" fmla="*/ 2147483647 h 392"/>
              <a:gd name="T14" fmla="*/ 0 w 392"/>
              <a:gd name="T15" fmla="*/ 2147483647 h 392"/>
              <a:gd name="T16" fmla="*/ 2147483647 w 392"/>
              <a:gd name="T17" fmla="*/ 2147483647 h 392"/>
              <a:gd name="T18" fmla="*/ 2147483647 w 392"/>
              <a:gd name="T19" fmla="*/ 2147483647 h 392"/>
              <a:gd name="T20" fmla="*/ 2147483647 w 392"/>
              <a:gd name="T21" fmla="*/ 2147483647 h 392"/>
              <a:gd name="T22" fmla="*/ 2147483647 w 392"/>
              <a:gd name="T23" fmla="*/ 2147483647 h 392"/>
              <a:gd name="T24" fmla="*/ 2147483647 w 392"/>
              <a:gd name="T25" fmla="*/ 2147483647 h 392"/>
              <a:gd name="T26" fmla="*/ 2147483647 w 392"/>
              <a:gd name="T27" fmla="*/ 2147483647 h 392"/>
              <a:gd name="T28" fmla="*/ 2147483647 w 392"/>
              <a:gd name="T29" fmla="*/ 2147483647 h 392"/>
              <a:gd name="T30" fmla="*/ 2147483647 w 392"/>
              <a:gd name="T31" fmla="*/ 2147483647 h 392"/>
              <a:gd name="T32" fmla="*/ 2147483647 w 392"/>
              <a:gd name="T33" fmla="*/ 2147483647 h 392"/>
              <a:gd name="T34" fmla="*/ 2147483647 w 392"/>
              <a:gd name="T35" fmla="*/ 2147483647 h 392"/>
              <a:gd name="T36" fmla="*/ 2147483647 w 392"/>
              <a:gd name="T37" fmla="*/ 2147483647 h 392"/>
              <a:gd name="T38" fmla="*/ 2147483647 w 392"/>
              <a:gd name="T39" fmla="*/ 2147483647 h 392"/>
              <a:gd name="T40" fmla="*/ 2147483647 w 392"/>
              <a:gd name="T41" fmla="*/ 2147483647 h 392"/>
              <a:gd name="T42" fmla="*/ 2147483647 w 392"/>
              <a:gd name="T43" fmla="*/ 2147483647 h 392"/>
              <a:gd name="T44" fmla="*/ 2147483647 w 392"/>
              <a:gd name="T45" fmla="*/ 2147483647 h 392"/>
              <a:gd name="T46" fmla="*/ 2147483647 w 392"/>
              <a:gd name="T47" fmla="*/ 2147483647 h 3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2"/>
              <a:gd name="T73" fmla="*/ 0 h 392"/>
              <a:gd name="T74" fmla="*/ 392 w 392"/>
              <a:gd name="T75" fmla="*/ 392 h 3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2" h="392">
                <a:moveTo>
                  <a:pt x="0" y="196"/>
                </a:moveTo>
                <a:cubicBezTo>
                  <a:pt x="0" y="88"/>
                  <a:pt x="88" y="0"/>
                  <a:pt x="196" y="0"/>
                </a:cubicBezTo>
                <a:cubicBezTo>
                  <a:pt x="196" y="0"/>
                  <a:pt x="196" y="0"/>
                  <a:pt x="196" y="0"/>
                </a:cubicBezTo>
                <a:cubicBezTo>
                  <a:pt x="304" y="0"/>
                  <a:pt x="392" y="88"/>
                  <a:pt x="392" y="196"/>
                </a:cubicBezTo>
                <a:cubicBezTo>
                  <a:pt x="392" y="196"/>
                  <a:pt x="392" y="196"/>
                  <a:pt x="392" y="196"/>
                </a:cubicBezTo>
                <a:cubicBezTo>
                  <a:pt x="392" y="304"/>
                  <a:pt x="304" y="392"/>
                  <a:pt x="196" y="392"/>
                </a:cubicBezTo>
                <a:cubicBezTo>
                  <a:pt x="196" y="392"/>
                  <a:pt x="196" y="392"/>
                  <a:pt x="196" y="392"/>
                </a:cubicBezTo>
                <a:cubicBezTo>
                  <a:pt x="88" y="392"/>
                  <a:pt x="0" y="304"/>
                  <a:pt x="0" y="196"/>
                </a:cubicBezTo>
                <a:close/>
                <a:moveTo>
                  <a:pt x="63" y="63"/>
                </a:moveTo>
                <a:cubicBezTo>
                  <a:pt x="29" y="97"/>
                  <a:pt x="8" y="144"/>
                  <a:pt x="8" y="196"/>
                </a:cubicBezTo>
                <a:cubicBezTo>
                  <a:pt x="8" y="196"/>
                  <a:pt x="8" y="196"/>
                  <a:pt x="8" y="196"/>
                </a:cubicBezTo>
                <a:cubicBezTo>
                  <a:pt x="8" y="248"/>
                  <a:pt x="29" y="295"/>
                  <a:pt x="63" y="329"/>
                </a:cubicBezTo>
                <a:cubicBezTo>
                  <a:pt x="63" y="329"/>
                  <a:pt x="63" y="329"/>
                  <a:pt x="63" y="329"/>
                </a:cubicBezTo>
                <a:cubicBezTo>
                  <a:pt x="97" y="363"/>
                  <a:pt x="144" y="384"/>
                  <a:pt x="196" y="384"/>
                </a:cubicBezTo>
                <a:cubicBezTo>
                  <a:pt x="196" y="384"/>
                  <a:pt x="196" y="384"/>
                  <a:pt x="196" y="384"/>
                </a:cubicBezTo>
                <a:cubicBezTo>
                  <a:pt x="248" y="384"/>
                  <a:pt x="295" y="363"/>
                  <a:pt x="329" y="329"/>
                </a:cubicBezTo>
                <a:cubicBezTo>
                  <a:pt x="329" y="329"/>
                  <a:pt x="329" y="329"/>
                  <a:pt x="329" y="329"/>
                </a:cubicBezTo>
                <a:cubicBezTo>
                  <a:pt x="363" y="295"/>
                  <a:pt x="384" y="248"/>
                  <a:pt x="384" y="196"/>
                </a:cubicBezTo>
                <a:cubicBezTo>
                  <a:pt x="384" y="196"/>
                  <a:pt x="384" y="196"/>
                  <a:pt x="384" y="196"/>
                </a:cubicBezTo>
                <a:cubicBezTo>
                  <a:pt x="384" y="144"/>
                  <a:pt x="363" y="97"/>
                  <a:pt x="329" y="63"/>
                </a:cubicBezTo>
                <a:cubicBezTo>
                  <a:pt x="329" y="63"/>
                  <a:pt x="329" y="63"/>
                  <a:pt x="329" y="63"/>
                </a:cubicBezTo>
                <a:cubicBezTo>
                  <a:pt x="295" y="29"/>
                  <a:pt x="248" y="8"/>
                  <a:pt x="196" y="8"/>
                </a:cubicBezTo>
                <a:cubicBezTo>
                  <a:pt x="196" y="8"/>
                  <a:pt x="196" y="8"/>
                  <a:pt x="196" y="8"/>
                </a:cubicBezTo>
                <a:cubicBezTo>
                  <a:pt x="144" y="8"/>
                  <a:pt x="97" y="29"/>
                  <a:pt x="63" y="63"/>
                </a:cubicBezTo>
                <a:close/>
              </a:path>
            </a:pathLst>
          </a:custGeom>
          <a:gradFill rotWithShape="1">
            <a:gsLst>
              <a:gs pos="0">
                <a:srgbClr val="000000">
                  <a:alpha val="0"/>
                </a:srgbClr>
              </a:gs>
              <a:gs pos="100000">
                <a:srgbClr val="000000">
                  <a:alpha val="39998"/>
                </a:srgbClr>
              </a:gs>
            </a:gsLst>
            <a:lin ang="5400000" scaled="1"/>
          </a:gradFill>
          <a:ln w="9525">
            <a:noFill/>
            <a:round/>
            <a:headEnd/>
            <a:tailEnd/>
          </a:ln>
        </p:spPr>
        <p:txBody>
          <a:bodyPr/>
          <a:lstStyle/>
          <a:p>
            <a:endParaRPr lang="en-US"/>
          </a:p>
        </p:txBody>
      </p:sp>
      <p:sp>
        <p:nvSpPr>
          <p:cNvPr id="64" name="Freeform 47"/>
          <p:cNvSpPr>
            <a:spLocks noEditPoints="1"/>
          </p:cNvSpPr>
          <p:nvPr/>
        </p:nvSpPr>
        <p:spPr bwMode="auto">
          <a:xfrm>
            <a:off x="3497424" y="2374634"/>
            <a:ext cx="1926661" cy="1848747"/>
          </a:xfrm>
          <a:custGeom>
            <a:avLst/>
            <a:gdLst>
              <a:gd name="T0" fmla="*/ 0 w 375"/>
              <a:gd name="T1" fmla="*/ 2147483647 h 375"/>
              <a:gd name="T2" fmla="*/ 2147483647 w 375"/>
              <a:gd name="T3" fmla="*/ 0 h 375"/>
              <a:gd name="T4" fmla="*/ 2147483647 w 375"/>
              <a:gd name="T5" fmla="*/ 0 h 375"/>
              <a:gd name="T6" fmla="*/ 2147483647 w 375"/>
              <a:gd name="T7" fmla="*/ 2147483647 h 375"/>
              <a:gd name="T8" fmla="*/ 2147483647 w 375"/>
              <a:gd name="T9" fmla="*/ 2147483647 h 375"/>
              <a:gd name="T10" fmla="*/ 2147483647 w 375"/>
              <a:gd name="T11" fmla="*/ 2147483647 h 375"/>
              <a:gd name="T12" fmla="*/ 2147483647 w 375"/>
              <a:gd name="T13" fmla="*/ 2147483647 h 375"/>
              <a:gd name="T14" fmla="*/ 0 w 375"/>
              <a:gd name="T15" fmla="*/ 2147483647 h 375"/>
              <a:gd name="T16" fmla="*/ 2147483647 w 375"/>
              <a:gd name="T17" fmla="*/ 2147483647 h 375"/>
              <a:gd name="T18" fmla="*/ 2147483647 w 375"/>
              <a:gd name="T19" fmla="*/ 2147483647 h 375"/>
              <a:gd name="T20" fmla="*/ 2147483647 w 375"/>
              <a:gd name="T21" fmla="*/ 2147483647 h 375"/>
              <a:gd name="T22" fmla="*/ 2147483647 w 375"/>
              <a:gd name="T23" fmla="*/ 2147483647 h 375"/>
              <a:gd name="T24" fmla="*/ 2147483647 w 375"/>
              <a:gd name="T25" fmla="*/ 2147483647 h 375"/>
              <a:gd name="T26" fmla="*/ 2147483647 w 375"/>
              <a:gd name="T27" fmla="*/ 2147483647 h 375"/>
              <a:gd name="T28" fmla="*/ 2147483647 w 375"/>
              <a:gd name="T29" fmla="*/ 2147483647 h 375"/>
              <a:gd name="T30" fmla="*/ 2147483647 w 375"/>
              <a:gd name="T31" fmla="*/ 2147483647 h 375"/>
              <a:gd name="T32" fmla="*/ 2147483647 w 375"/>
              <a:gd name="T33" fmla="*/ 2147483647 h 375"/>
              <a:gd name="T34" fmla="*/ 2147483647 w 375"/>
              <a:gd name="T35" fmla="*/ 2147483647 h 375"/>
              <a:gd name="T36" fmla="*/ 2147483647 w 375"/>
              <a:gd name="T37" fmla="*/ 2147483647 h 375"/>
              <a:gd name="T38" fmla="*/ 2147483647 w 375"/>
              <a:gd name="T39" fmla="*/ 2147483647 h 375"/>
              <a:gd name="T40" fmla="*/ 2147483647 w 375"/>
              <a:gd name="T41" fmla="*/ 2147483647 h 375"/>
              <a:gd name="T42" fmla="*/ 2147483647 w 375"/>
              <a:gd name="T43" fmla="*/ 2147483647 h 375"/>
              <a:gd name="T44" fmla="*/ 2147483647 w 375"/>
              <a:gd name="T45" fmla="*/ 2147483647 h 375"/>
              <a:gd name="T46" fmla="*/ 2147483647 w 375"/>
              <a:gd name="T47" fmla="*/ 2147483647 h 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375"/>
              <a:gd name="T74" fmla="*/ 375 w 375"/>
              <a:gd name="T75" fmla="*/ 375 h 3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375">
                <a:moveTo>
                  <a:pt x="0" y="188"/>
                </a:moveTo>
                <a:cubicBezTo>
                  <a:pt x="0" y="84"/>
                  <a:pt x="84" y="0"/>
                  <a:pt x="188" y="0"/>
                </a:cubicBezTo>
                <a:cubicBezTo>
                  <a:pt x="188" y="0"/>
                  <a:pt x="188" y="0"/>
                  <a:pt x="188" y="0"/>
                </a:cubicBezTo>
                <a:cubicBezTo>
                  <a:pt x="291" y="0"/>
                  <a:pt x="375" y="84"/>
                  <a:pt x="375" y="188"/>
                </a:cubicBezTo>
                <a:cubicBezTo>
                  <a:pt x="375" y="188"/>
                  <a:pt x="375" y="188"/>
                  <a:pt x="375" y="188"/>
                </a:cubicBezTo>
                <a:cubicBezTo>
                  <a:pt x="375" y="291"/>
                  <a:pt x="291" y="375"/>
                  <a:pt x="188" y="375"/>
                </a:cubicBezTo>
                <a:cubicBezTo>
                  <a:pt x="188" y="375"/>
                  <a:pt x="188" y="375"/>
                  <a:pt x="188" y="375"/>
                </a:cubicBezTo>
                <a:cubicBezTo>
                  <a:pt x="84" y="375"/>
                  <a:pt x="0" y="291"/>
                  <a:pt x="0" y="188"/>
                </a:cubicBezTo>
                <a:close/>
                <a:moveTo>
                  <a:pt x="61" y="61"/>
                </a:moveTo>
                <a:cubicBezTo>
                  <a:pt x="28" y="93"/>
                  <a:pt x="8" y="138"/>
                  <a:pt x="8" y="188"/>
                </a:cubicBezTo>
                <a:cubicBezTo>
                  <a:pt x="8" y="188"/>
                  <a:pt x="8" y="188"/>
                  <a:pt x="8" y="188"/>
                </a:cubicBezTo>
                <a:cubicBezTo>
                  <a:pt x="8" y="237"/>
                  <a:pt x="28" y="282"/>
                  <a:pt x="61" y="315"/>
                </a:cubicBezTo>
                <a:cubicBezTo>
                  <a:pt x="61" y="315"/>
                  <a:pt x="61" y="315"/>
                  <a:pt x="61" y="315"/>
                </a:cubicBezTo>
                <a:cubicBezTo>
                  <a:pt x="93" y="347"/>
                  <a:pt x="138" y="367"/>
                  <a:pt x="188" y="367"/>
                </a:cubicBezTo>
                <a:cubicBezTo>
                  <a:pt x="188" y="367"/>
                  <a:pt x="188" y="367"/>
                  <a:pt x="188" y="367"/>
                </a:cubicBezTo>
                <a:cubicBezTo>
                  <a:pt x="237" y="367"/>
                  <a:pt x="282" y="347"/>
                  <a:pt x="315" y="315"/>
                </a:cubicBezTo>
                <a:cubicBezTo>
                  <a:pt x="315" y="315"/>
                  <a:pt x="315" y="315"/>
                  <a:pt x="315" y="315"/>
                </a:cubicBezTo>
                <a:cubicBezTo>
                  <a:pt x="347" y="282"/>
                  <a:pt x="367" y="237"/>
                  <a:pt x="367" y="188"/>
                </a:cubicBezTo>
                <a:cubicBezTo>
                  <a:pt x="367" y="188"/>
                  <a:pt x="367" y="188"/>
                  <a:pt x="367" y="188"/>
                </a:cubicBezTo>
                <a:cubicBezTo>
                  <a:pt x="367" y="138"/>
                  <a:pt x="347" y="93"/>
                  <a:pt x="315" y="61"/>
                </a:cubicBezTo>
                <a:cubicBezTo>
                  <a:pt x="315" y="61"/>
                  <a:pt x="315" y="61"/>
                  <a:pt x="315" y="61"/>
                </a:cubicBezTo>
                <a:cubicBezTo>
                  <a:pt x="282" y="28"/>
                  <a:pt x="237" y="8"/>
                  <a:pt x="188" y="8"/>
                </a:cubicBezTo>
                <a:cubicBezTo>
                  <a:pt x="188" y="8"/>
                  <a:pt x="188" y="8"/>
                  <a:pt x="188" y="8"/>
                </a:cubicBezTo>
                <a:cubicBezTo>
                  <a:pt x="138" y="8"/>
                  <a:pt x="93" y="28"/>
                  <a:pt x="61" y="61"/>
                </a:cubicBezTo>
                <a:close/>
              </a:path>
            </a:pathLst>
          </a:custGeom>
          <a:gradFill rotWithShape="1">
            <a:gsLst>
              <a:gs pos="0">
                <a:srgbClr val="FFFFFF">
                  <a:alpha val="50000"/>
                </a:srgbClr>
              </a:gs>
              <a:gs pos="100000">
                <a:srgbClr val="767676">
                  <a:alpha val="0"/>
                </a:srgbClr>
              </a:gs>
            </a:gsLst>
            <a:lin ang="5400000" scaled="1"/>
          </a:gradFill>
          <a:ln w="9525">
            <a:noFill/>
            <a:round/>
            <a:headEnd/>
            <a:tailEnd/>
          </a:ln>
        </p:spPr>
        <p:txBody>
          <a:bodyPr/>
          <a:lstStyle/>
          <a:p>
            <a:endParaRPr lang="en-US"/>
          </a:p>
        </p:txBody>
      </p:sp>
      <p:grpSp>
        <p:nvGrpSpPr>
          <p:cNvPr id="9" name="Group 2"/>
          <p:cNvGrpSpPr>
            <a:grpSpLocks/>
          </p:cNvGrpSpPr>
          <p:nvPr/>
        </p:nvGrpSpPr>
        <p:grpSpPr bwMode="auto">
          <a:xfrm>
            <a:off x="505256" y="1100967"/>
            <a:ext cx="3025096" cy="1285578"/>
            <a:chOff x="6227763" y="3636858"/>
            <a:chExt cx="2321274" cy="1024041"/>
          </a:xfrm>
        </p:grpSpPr>
        <p:pic>
          <p:nvPicPr>
            <p:cNvPr id="71" name="Picture 3"/>
            <p:cNvPicPr>
              <a:picLocks noChangeAspect="1" noChangeArrowheads="1"/>
            </p:cNvPicPr>
            <p:nvPr/>
          </p:nvPicPr>
          <p:blipFill>
            <a:blip r:embed="rId4" cstate="print"/>
            <a:srcRect/>
            <a:stretch>
              <a:fillRect/>
            </a:stretch>
          </p:blipFill>
          <p:spPr bwMode="auto">
            <a:xfrm>
              <a:off x="7866110" y="3652060"/>
              <a:ext cx="155627" cy="208720"/>
            </a:xfrm>
            <a:prstGeom prst="rect">
              <a:avLst/>
            </a:prstGeom>
            <a:noFill/>
            <a:ln w="12700">
              <a:noFill/>
              <a:miter lim="800000"/>
              <a:headEnd/>
              <a:tailEnd/>
            </a:ln>
          </p:spPr>
        </p:pic>
        <p:pic>
          <p:nvPicPr>
            <p:cNvPr id="72" name="Picture 4"/>
            <p:cNvPicPr>
              <a:picLocks noChangeAspect="1" noChangeArrowheads="1"/>
            </p:cNvPicPr>
            <p:nvPr/>
          </p:nvPicPr>
          <p:blipFill>
            <a:blip r:embed="rId5" cstate="print"/>
            <a:srcRect/>
            <a:stretch>
              <a:fillRect/>
            </a:stretch>
          </p:blipFill>
          <p:spPr bwMode="auto">
            <a:xfrm>
              <a:off x="7865430" y="4505558"/>
              <a:ext cx="86005" cy="152168"/>
            </a:xfrm>
            <a:prstGeom prst="rect">
              <a:avLst/>
            </a:prstGeom>
            <a:noFill/>
            <a:ln w="12700">
              <a:noFill/>
              <a:miter lim="800000"/>
              <a:headEnd/>
              <a:tailEnd/>
            </a:ln>
          </p:spPr>
        </p:pic>
        <p:pic>
          <p:nvPicPr>
            <p:cNvPr id="73" name="Picture 5"/>
            <p:cNvPicPr>
              <a:picLocks noChangeAspect="1" noChangeArrowheads="1"/>
            </p:cNvPicPr>
            <p:nvPr/>
          </p:nvPicPr>
          <p:blipFill>
            <a:blip r:embed="rId6" cstate="print"/>
            <a:srcRect/>
            <a:stretch>
              <a:fillRect/>
            </a:stretch>
          </p:blipFill>
          <p:spPr bwMode="auto">
            <a:xfrm>
              <a:off x="8132972" y="4118693"/>
              <a:ext cx="127308" cy="208993"/>
            </a:xfrm>
            <a:prstGeom prst="rect">
              <a:avLst/>
            </a:prstGeom>
            <a:noFill/>
            <a:ln w="12700">
              <a:noFill/>
              <a:miter lim="800000"/>
              <a:headEnd/>
              <a:tailEnd/>
            </a:ln>
          </p:spPr>
        </p:pic>
        <p:pic>
          <p:nvPicPr>
            <p:cNvPr id="74" name="Picture 6"/>
            <p:cNvPicPr>
              <a:picLocks noChangeAspect="1" noChangeArrowheads="1"/>
            </p:cNvPicPr>
            <p:nvPr/>
          </p:nvPicPr>
          <p:blipFill>
            <a:blip r:embed="rId7" cstate="print"/>
            <a:srcRect/>
            <a:stretch>
              <a:fillRect/>
            </a:stretch>
          </p:blipFill>
          <p:spPr bwMode="auto">
            <a:xfrm>
              <a:off x="6991540" y="3636858"/>
              <a:ext cx="127308" cy="208993"/>
            </a:xfrm>
            <a:prstGeom prst="rect">
              <a:avLst/>
            </a:prstGeom>
            <a:noFill/>
            <a:ln w="12700">
              <a:noFill/>
              <a:miter lim="800000"/>
              <a:headEnd/>
              <a:tailEnd/>
            </a:ln>
          </p:spPr>
        </p:pic>
        <p:pic>
          <p:nvPicPr>
            <p:cNvPr id="75" name="Picture 7"/>
            <p:cNvPicPr>
              <a:picLocks noChangeAspect="1" noChangeArrowheads="1"/>
            </p:cNvPicPr>
            <p:nvPr/>
          </p:nvPicPr>
          <p:blipFill>
            <a:blip r:embed="rId8" cstate="print"/>
            <a:srcRect/>
            <a:stretch>
              <a:fillRect/>
            </a:stretch>
          </p:blipFill>
          <p:spPr bwMode="auto">
            <a:xfrm>
              <a:off x="6712433" y="4077807"/>
              <a:ext cx="142870" cy="170473"/>
            </a:xfrm>
            <a:prstGeom prst="rect">
              <a:avLst/>
            </a:prstGeom>
            <a:noFill/>
            <a:ln w="12700">
              <a:noFill/>
              <a:miter lim="800000"/>
              <a:headEnd/>
              <a:tailEnd/>
            </a:ln>
          </p:spPr>
        </p:pic>
        <p:pic>
          <p:nvPicPr>
            <p:cNvPr id="76" name="Picture 12"/>
            <p:cNvPicPr>
              <a:picLocks noChangeAspect="1" noChangeArrowheads="1"/>
            </p:cNvPicPr>
            <p:nvPr/>
          </p:nvPicPr>
          <p:blipFill>
            <a:blip r:embed="rId9" cstate="print"/>
            <a:srcRect/>
            <a:stretch>
              <a:fillRect/>
            </a:stretch>
          </p:blipFill>
          <p:spPr bwMode="auto">
            <a:xfrm>
              <a:off x="7418920" y="4145279"/>
              <a:ext cx="292629" cy="197793"/>
            </a:xfrm>
            <a:prstGeom prst="rect">
              <a:avLst/>
            </a:prstGeom>
            <a:noFill/>
            <a:ln w="12700">
              <a:noFill/>
              <a:miter lim="800000"/>
              <a:headEnd/>
              <a:tailEnd/>
            </a:ln>
          </p:spPr>
        </p:pic>
        <p:pic>
          <p:nvPicPr>
            <p:cNvPr id="77" name="Picture 20"/>
            <p:cNvPicPr>
              <a:picLocks noChangeAspect="1" noChangeArrowheads="1"/>
            </p:cNvPicPr>
            <p:nvPr/>
          </p:nvPicPr>
          <p:blipFill>
            <a:blip r:embed="rId10" cstate="print"/>
            <a:srcRect/>
            <a:stretch>
              <a:fillRect/>
            </a:stretch>
          </p:blipFill>
          <p:spPr bwMode="auto">
            <a:xfrm>
              <a:off x="8380388" y="4350058"/>
              <a:ext cx="108422" cy="145572"/>
            </a:xfrm>
            <a:prstGeom prst="rect">
              <a:avLst/>
            </a:prstGeom>
            <a:noFill/>
            <a:ln w="12700">
              <a:noFill/>
              <a:miter lim="800000"/>
              <a:headEnd/>
              <a:tailEnd/>
            </a:ln>
          </p:spPr>
        </p:pic>
        <p:pic>
          <p:nvPicPr>
            <p:cNvPr id="78" name="Picture 21"/>
            <p:cNvPicPr>
              <a:picLocks noChangeAspect="1" noChangeArrowheads="1"/>
            </p:cNvPicPr>
            <p:nvPr/>
          </p:nvPicPr>
          <p:blipFill>
            <a:blip r:embed="rId11" cstate="print"/>
            <a:srcRect/>
            <a:stretch>
              <a:fillRect/>
            </a:stretch>
          </p:blipFill>
          <p:spPr bwMode="auto">
            <a:xfrm>
              <a:off x="7223991" y="4073219"/>
              <a:ext cx="82401" cy="145572"/>
            </a:xfrm>
            <a:prstGeom prst="rect">
              <a:avLst/>
            </a:prstGeom>
            <a:noFill/>
            <a:ln w="12700">
              <a:noFill/>
              <a:miter lim="800000"/>
              <a:headEnd/>
              <a:tailEnd/>
            </a:ln>
          </p:spPr>
        </p:pic>
        <p:pic>
          <p:nvPicPr>
            <p:cNvPr id="79" name="Picture 22"/>
            <p:cNvPicPr>
              <a:picLocks noChangeAspect="1" noChangeArrowheads="1"/>
            </p:cNvPicPr>
            <p:nvPr/>
          </p:nvPicPr>
          <p:blipFill>
            <a:blip r:embed="rId12" cstate="print"/>
            <a:srcRect/>
            <a:stretch>
              <a:fillRect/>
            </a:stretch>
          </p:blipFill>
          <p:spPr bwMode="auto">
            <a:xfrm>
              <a:off x="6534666" y="3731991"/>
              <a:ext cx="88778" cy="145572"/>
            </a:xfrm>
            <a:prstGeom prst="rect">
              <a:avLst/>
            </a:prstGeom>
            <a:noFill/>
            <a:ln w="12700">
              <a:noFill/>
              <a:miter lim="800000"/>
              <a:headEnd/>
              <a:tailEnd/>
            </a:ln>
          </p:spPr>
        </p:pic>
        <p:pic>
          <p:nvPicPr>
            <p:cNvPr id="80" name="Picture 24"/>
            <p:cNvPicPr>
              <a:picLocks noChangeAspect="1" noChangeArrowheads="1"/>
            </p:cNvPicPr>
            <p:nvPr/>
          </p:nvPicPr>
          <p:blipFill>
            <a:blip r:embed="rId13" cstate="print"/>
            <a:srcRect/>
            <a:stretch>
              <a:fillRect/>
            </a:stretch>
          </p:blipFill>
          <p:spPr bwMode="auto">
            <a:xfrm>
              <a:off x="6754061" y="3961957"/>
              <a:ext cx="135719" cy="91222"/>
            </a:xfrm>
            <a:prstGeom prst="rect">
              <a:avLst/>
            </a:prstGeom>
            <a:noFill/>
            <a:ln w="12700">
              <a:noFill/>
              <a:miter lim="800000"/>
              <a:headEnd/>
              <a:tailEnd/>
            </a:ln>
          </p:spPr>
        </p:pic>
        <p:pic>
          <p:nvPicPr>
            <p:cNvPr id="81" name="Picture 25"/>
            <p:cNvPicPr>
              <a:picLocks noChangeAspect="1" noChangeArrowheads="1"/>
            </p:cNvPicPr>
            <p:nvPr/>
          </p:nvPicPr>
          <p:blipFill>
            <a:blip r:embed="rId14" cstate="print"/>
            <a:srcRect/>
            <a:stretch>
              <a:fillRect/>
            </a:stretch>
          </p:blipFill>
          <p:spPr bwMode="auto">
            <a:xfrm>
              <a:off x="8205127" y="3860630"/>
              <a:ext cx="80615" cy="96138"/>
            </a:xfrm>
            <a:prstGeom prst="rect">
              <a:avLst/>
            </a:prstGeom>
            <a:noFill/>
            <a:ln w="12700">
              <a:noFill/>
              <a:miter lim="800000"/>
              <a:headEnd/>
              <a:tailEnd/>
            </a:ln>
          </p:spPr>
        </p:pic>
        <p:pic>
          <p:nvPicPr>
            <p:cNvPr id="82" name="Picture 26"/>
            <p:cNvPicPr>
              <a:picLocks noChangeAspect="1" noChangeArrowheads="1"/>
            </p:cNvPicPr>
            <p:nvPr/>
          </p:nvPicPr>
          <p:blipFill>
            <a:blip r:embed="rId15" cstate="print"/>
            <a:srcRect/>
            <a:stretch>
              <a:fillRect/>
            </a:stretch>
          </p:blipFill>
          <p:spPr bwMode="auto">
            <a:xfrm>
              <a:off x="6510941" y="4020677"/>
              <a:ext cx="90054" cy="121265"/>
            </a:xfrm>
            <a:prstGeom prst="rect">
              <a:avLst/>
            </a:prstGeom>
            <a:noFill/>
            <a:ln w="12700">
              <a:noFill/>
              <a:miter lim="800000"/>
              <a:headEnd/>
              <a:tailEnd/>
            </a:ln>
          </p:spPr>
        </p:pic>
        <p:pic>
          <p:nvPicPr>
            <p:cNvPr id="83" name="Picture 27"/>
            <p:cNvPicPr>
              <a:picLocks noChangeAspect="1" noChangeArrowheads="1"/>
            </p:cNvPicPr>
            <p:nvPr/>
          </p:nvPicPr>
          <p:blipFill>
            <a:blip r:embed="rId16" cstate="print"/>
            <a:srcRect/>
            <a:stretch>
              <a:fillRect/>
            </a:stretch>
          </p:blipFill>
          <p:spPr bwMode="auto">
            <a:xfrm>
              <a:off x="7554874" y="3730898"/>
              <a:ext cx="68370" cy="121265"/>
            </a:xfrm>
            <a:prstGeom prst="rect">
              <a:avLst/>
            </a:prstGeom>
            <a:noFill/>
            <a:ln w="12700">
              <a:noFill/>
              <a:miter lim="800000"/>
              <a:headEnd/>
              <a:tailEnd/>
            </a:ln>
          </p:spPr>
        </p:pic>
        <p:pic>
          <p:nvPicPr>
            <p:cNvPr id="84" name="Picture 28"/>
            <p:cNvPicPr>
              <a:picLocks noChangeAspect="1" noChangeArrowheads="1"/>
            </p:cNvPicPr>
            <p:nvPr/>
          </p:nvPicPr>
          <p:blipFill>
            <a:blip r:embed="rId17" cstate="print"/>
            <a:srcRect/>
            <a:stretch>
              <a:fillRect/>
            </a:stretch>
          </p:blipFill>
          <p:spPr bwMode="auto">
            <a:xfrm>
              <a:off x="6657956" y="4333193"/>
              <a:ext cx="73982" cy="121265"/>
            </a:xfrm>
            <a:prstGeom prst="rect">
              <a:avLst/>
            </a:prstGeom>
            <a:noFill/>
            <a:ln w="12700">
              <a:noFill/>
              <a:miter lim="800000"/>
              <a:headEnd/>
              <a:tailEnd/>
            </a:ln>
          </p:spPr>
        </p:pic>
        <p:pic>
          <p:nvPicPr>
            <p:cNvPr id="85" name="Picture 29"/>
            <p:cNvPicPr>
              <a:picLocks noChangeAspect="1" noChangeArrowheads="1"/>
            </p:cNvPicPr>
            <p:nvPr/>
          </p:nvPicPr>
          <p:blipFill>
            <a:blip r:embed="rId18" cstate="print"/>
            <a:srcRect/>
            <a:stretch>
              <a:fillRect/>
            </a:stretch>
          </p:blipFill>
          <p:spPr bwMode="auto">
            <a:xfrm>
              <a:off x="7900270" y="4257198"/>
              <a:ext cx="73727" cy="121265"/>
            </a:xfrm>
            <a:prstGeom prst="rect">
              <a:avLst/>
            </a:prstGeom>
            <a:noFill/>
            <a:ln w="12700">
              <a:noFill/>
              <a:miter lim="800000"/>
              <a:headEnd/>
              <a:tailEnd/>
            </a:ln>
          </p:spPr>
        </p:pic>
        <p:pic>
          <p:nvPicPr>
            <p:cNvPr id="86" name="Picture 31"/>
            <p:cNvPicPr>
              <a:picLocks noChangeAspect="1" noChangeArrowheads="1"/>
            </p:cNvPicPr>
            <p:nvPr/>
          </p:nvPicPr>
          <p:blipFill>
            <a:blip r:embed="rId19" cstate="print"/>
            <a:srcRect/>
            <a:stretch>
              <a:fillRect/>
            </a:stretch>
          </p:blipFill>
          <p:spPr bwMode="auto">
            <a:xfrm>
              <a:off x="7266322" y="3705225"/>
              <a:ext cx="67094" cy="79751"/>
            </a:xfrm>
            <a:prstGeom prst="rect">
              <a:avLst/>
            </a:prstGeom>
            <a:noFill/>
            <a:ln w="12700">
              <a:noFill/>
              <a:miter lim="800000"/>
              <a:headEnd/>
              <a:tailEnd/>
            </a:ln>
          </p:spPr>
        </p:pic>
        <p:pic>
          <p:nvPicPr>
            <p:cNvPr id="87" name="Picture 32"/>
            <p:cNvPicPr>
              <a:picLocks noChangeAspect="1" noChangeArrowheads="1"/>
            </p:cNvPicPr>
            <p:nvPr/>
          </p:nvPicPr>
          <p:blipFill>
            <a:blip r:embed="rId20" cstate="print"/>
            <a:srcRect/>
            <a:stretch>
              <a:fillRect/>
            </a:stretch>
          </p:blipFill>
          <p:spPr bwMode="auto">
            <a:xfrm>
              <a:off x="7020906" y="4112445"/>
              <a:ext cx="82656" cy="110886"/>
            </a:xfrm>
            <a:prstGeom prst="rect">
              <a:avLst/>
            </a:prstGeom>
            <a:noFill/>
            <a:ln w="12700">
              <a:noFill/>
              <a:miter lim="800000"/>
              <a:headEnd/>
              <a:tailEnd/>
            </a:ln>
          </p:spPr>
        </p:pic>
        <p:pic>
          <p:nvPicPr>
            <p:cNvPr id="88" name="Picture 33"/>
            <p:cNvPicPr>
              <a:picLocks noChangeAspect="1" noChangeArrowheads="1"/>
            </p:cNvPicPr>
            <p:nvPr/>
          </p:nvPicPr>
          <p:blipFill>
            <a:blip r:embed="rId21" cstate="print"/>
            <a:srcRect/>
            <a:stretch>
              <a:fillRect/>
            </a:stretch>
          </p:blipFill>
          <p:spPr bwMode="auto">
            <a:xfrm>
              <a:off x="8353091" y="4046350"/>
              <a:ext cx="103320" cy="69645"/>
            </a:xfrm>
            <a:prstGeom prst="rect">
              <a:avLst/>
            </a:prstGeom>
            <a:noFill/>
            <a:ln w="12700">
              <a:noFill/>
              <a:miter lim="800000"/>
              <a:headEnd/>
              <a:tailEnd/>
            </a:ln>
          </p:spPr>
        </p:pic>
        <p:pic>
          <p:nvPicPr>
            <p:cNvPr id="89" name="Picture 34"/>
            <p:cNvPicPr>
              <a:picLocks noChangeAspect="1" noChangeArrowheads="1"/>
            </p:cNvPicPr>
            <p:nvPr/>
          </p:nvPicPr>
          <p:blipFill>
            <a:blip r:embed="rId22" cstate="print"/>
            <a:srcRect/>
            <a:stretch>
              <a:fillRect/>
            </a:stretch>
          </p:blipFill>
          <p:spPr bwMode="auto">
            <a:xfrm>
              <a:off x="7291288" y="4365354"/>
              <a:ext cx="68625" cy="92314"/>
            </a:xfrm>
            <a:prstGeom prst="rect">
              <a:avLst/>
            </a:prstGeom>
            <a:noFill/>
            <a:ln w="12700">
              <a:noFill/>
              <a:miter lim="800000"/>
              <a:headEnd/>
              <a:tailEnd/>
            </a:ln>
          </p:spPr>
        </p:pic>
        <p:pic>
          <p:nvPicPr>
            <p:cNvPr id="90" name="Picture 36"/>
            <p:cNvPicPr>
              <a:picLocks noChangeAspect="1" noChangeArrowheads="1"/>
            </p:cNvPicPr>
            <p:nvPr/>
          </p:nvPicPr>
          <p:blipFill>
            <a:blip r:embed="rId23" cstate="print"/>
            <a:srcRect/>
            <a:stretch>
              <a:fillRect/>
            </a:stretch>
          </p:blipFill>
          <p:spPr bwMode="auto">
            <a:xfrm>
              <a:off x="6227763" y="4282086"/>
              <a:ext cx="56124" cy="92314"/>
            </a:xfrm>
            <a:prstGeom prst="rect">
              <a:avLst/>
            </a:prstGeom>
            <a:noFill/>
            <a:ln w="12700">
              <a:noFill/>
              <a:miter lim="800000"/>
              <a:headEnd/>
              <a:tailEnd/>
            </a:ln>
          </p:spPr>
        </p:pic>
        <p:pic>
          <p:nvPicPr>
            <p:cNvPr id="91" name="Picture 37"/>
            <p:cNvPicPr>
              <a:picLocks noChangeAspect="1" noChangeArrowheads="1"/>
            </p:cNvPicPr>
            <p:nvPr/>
          </p:nvPicPr>
          <p:blipFill>
            <a:blip r:embed="rId24" cstate="print"/>
            <a:srcRect/>
            <a:stretch>
              <a:fillRect/>
            </a:stretch>
          </p:blipFill>
          <p:spPr bwMode="auto">
            <a:xfrm>
              <a:off x="8086501" y="4492080"/>
              <a:ext cx="51022" cy="60905"/>
            </a:xfrm>
            <a:prstGeom prst="rect">
              <a:avLst/>
            </a:prstGeom>
            <a:noFill/>
            <a:ln w="12700">
              <a:noFill/>
              <a:miter lim="800000"/>
              <a:headEnd/>
              <a:tailEnd/>
            </a:ln>
          </p:spPr>
        </p:pic>
        <p:pic>
          <p:nvPicPr>
            <p:cNvPr id="92" name="Picture 38"/>
            <p:cNvPicPr>
              <a:picLocks noChangeAspect="1" noChangeArrowheads="1"/>
            </p:cNvPicPr>
            <p:nvPr/>
          </p:nvPicPr>
          <p:blipFill>
            <a:blip r:embed="rId13" cstate="print"/>
            <a:srcRect/>
            <a:stretch>
              <a:fillRect/>
            </a:stretch>
          </p:blipFill>
          <p:spPr bwMode="auto">
            <a:xfrm>
              <a:off x="6823471" y="4495358"/>
              <a:ext cx="135719" cy="91222"/>
            </a:xfrm>
            <a:prstGeom prst="rect">
              <a:avLst/>
            </a:prstGeom>
            <a:noFill/>
            <a:ln w="12700">
              <a:noFill/>
              <a:miter lim="800000"/>
              <a:headEnd/>
              <a:tailEnd/>
            </a:ln>
          </p:spPr>
        </p:pic>
        <p:pic>
          <p:nvPicPr>
            <p:cNvPr id="93" name="Picture 39"/>
            <p:cNvPicPr>
              <a:picLocks noChangeAspect="1" noChangeArrowheads="1"/>
            </p:cNvPicPr>
            <p:nvPr/>
          </p:nvPicPr>
          <p:blipFill>
            <a:blip r:embed="rId24" cstate="print"/>
            <a:srcRect/>
            <a:stretch>
              <a:fillRect/>
            </a:stretch>
          </p:blipFill>
          <p:spPr bwMode="auto">
            <a:xfrm>
              <a:off x="6262402" y="3979573"/>
              <a:ext cx="51022" cy="60905"/>
            </a:xfrm>
            <a:prstGeom prst="rect">
              <a:avLst/>
            </a:prstGeom>
            <a:noFill/>
            <a:ln w="12700">
              <a:noFill/>
              <a:miter lim="800000"/>
              <a:headEnd/>
              <a:tailEnd/>
            </a:ln>
          </p:spPr>
        </p:pic>
        <p:pic>
          <p:nvPicPr>
            <p:cNvPr id="94" name="Picture 40"/>
            <p:cNvPicPr>
              <a:picLocks noChangeAspect="1" noChangeArrowheads="1"/>
            </p:cNvPicPr>
            <p:nvPr/>
          </p:nvPicPr>
          <p:blipFill>
            <a:blip r:embed="rId25" cstate="print"/>
            <a:srcRect/>
            <a:stretch>
              <a:fillRect/>
            </a:stretch>
          </p:blipFill>
          <p:spPr bwMode="auto">
            <a:xfrm>
              <a:off x="8354758" y="3771320"/>
              <a:ext cx="90054" cy="120992"/>
            </a:xfrm>
            <a:prstGeom prst="rect">
              <a:avLst/>
            </a:prstGeom>
            <a:noFill/>
            <a:ln w="12700">
              <a:noFill/>
              <a:miter lim="800000"/>
              <a:headEnd/>
              <a:tailEnd/>
            </a:ln>
          </p:spPr>
        </p:pic>
        <p:pic>
          <p:nvPicPr>
            <p:cNvPr id="95" name="Picture 27"/>
            <p:cNvPicPr>
              <a:picLocks noChangeAspect="1" noChangeArrowheads="1"/>
            </p:cNvPicPr>
            <p:nvPr/>
          </p:nvPicPr>
          <p:blipFill>
            <a:blip r:embed="rId26" cstate="print"/>
            <a:srcRect/>
            <a:stretch>
              <a:fillRect/>
            </a:stretch>
          </p:blipFill>
          <p:spPr bwMode="auto">
            <a:xfrm>
              <a:off x="6393677" y="4435514"/>
              <a:ext cx="71679" cy="96438"/>
            </a:xfrm>
            <a:prstGeom prst="rect">
              <a:avLst/>
            </a:prstGeom>
            <a:noFill/>
            <a:ln w="12700">
              <a:noFill/>
              <a:miter lim="800000"/>
              <a:headEnd/>
              <a:tailEnd/>
            </a:ln>
          </p:spPr>
        </p:pic>
        <p:pic>
          <p:nvPicPr>
            <p:cNvPr id="96" name="Picture 28"/>
            <p:cNvPicPr>
              <a:picLocks noChangeAspect="1" noChangeArrowheads="1"/>
            </p:cNvPicPr>
            <p:nvPr/>
          </p:nvPicPr>
          <p:blipFill>
            <a:blip r:embed="rId27" cstate="print"/>
            <a:srcRect/>
            <a:stretch>
              <a:fillRect/>
            </a:stretch>
          </p:blipFill>
          <p:spPr bwMode="auto">
            <a:xfrm>
              <a:off x="6437963" y="3895547"/>
              <a:ext cx="54588" cy="96438"/>
            </a:xfrm>
            <a:prstGeom prst="rect">
              <a:avLst/>
            </a:prstGeom>
            <a:noFill/>
            <a:ln w="12700">
              <a:noFill/>
              <a:miter lim="800000"/>
              <a:headEnd/>
              <a:tailEnd/>
            </a:ln>
          </p:spPr>
        </p:pic>
        <p:pic>
          <p:nvPicPr>
            <p:cNvPr id="97" name="Picture 29"/>
            <p:cNvPicPr>
              <a:picLocks noChangeAspect="1" noChangeArrowheads="1"/>
            </p:cNvPicPr>
            <p:nvPr/>
          </p:nvPicPr>
          <p:blipFill>
            <a:blip r:embed="rId28" cstate="print"/>
            <a:srcRect/>
            <a:stretch>
              <a:fillRect/>
            </a:stretch>
          </p:blipFill>
          <p:spPr bwMode="auto">
            <a:xfrm>
              <a:off x="7534314" y="4489200"/>
              <a:ext cx="58924" cy="96438"/>
            </a:xfrm>
            <a:prstGeom prst="rect">
              <a:avLst/>
            </a:prstGeom>
            <a:noFill/>
            <a:ln w="12700">
              <a:noFill/>
              <a:miter lim="800000"/>
              <a:headEnd/>
              <a:tailEnd/>
            </a:ln>
          </p:spPr>
        </p:pic>
        <p:pic>
          <p:nvPicPr>
            <p:cNvPr id="98" name="Picture 30"/>
            <p:cNvPicPr>
              <a:picLocks noChangeAspect="1" noChangeArrowheads="1"/>
            </p:cNvPicPr>
            <p:nvPr/>
          </p:nvPicPr>
          <p:blipFill>
            <a:blip r:embed="rId29" cstate="print"/>
            <a:srcRect/>
            <a:stretch>
              <a:fillRect/>
            </a:stretch>
          </p:blipFill>
          <p:spPr bwMode="auto">
            <a:xfrm>
              <a:off x="6586395" y="4564461"/>
              <a:ext cx="58924" cy="96438"/>
            </a:xfrm>
            <a:prstGeom prst="rect">
              <a:avLst/>
            </a:prstGeom>
            <a:noFill/>
            <a:ln w="12700">
              <a:noFill/>
              <a:miter lim="800000"/>
              <a:headEnd/>
              <a:tailEnd/>
            </a:ln>
          </p:spPr>
        </p:pic>
        <p:pic>
          <p:nvPicPr>
            <p:cNvPr id="99" name="Picture 47"/>
            <p:cNvPicPr>
              <a:picLocks noChangeAspect="1" noChangeArrowheads="1"/>
            </p:cNvPicPr>
            <p:nvPr/>
          </p:nvPicPr>
          <p:blipFill>
            <a:blip r:embed="rId30" cstate="print"/>
            <a:srcRect/>
            <a:stretch>
              <a:fillRect/>
            </a:stretch>
          </p:blipFill>
          <p:spPr bwMode="auto">
            <a:xfrm>
              <a:off x="6372407" y="4109732"/>
              <a:ext cx="89789" cy="60649"/>
            </a:xfrm>
            <a:prstGeom prst="rect">
              <a:avLst/>
            </a:prstGeom>
            <a:noFill/>
            <a:ln w="12700">
              <a:noFill/>
              <a:miter lim="800000"/>
              <a:headEnd/>
              <a:tailEnd/>
            </a:ln>
          </p:spPr>
        </p:pic>
        <p:pic>
          <p:nvPicPr>
            <p:cNvPr id="100" name="Picture 48"/>
            <p:cNvPicPr>
              <a:picLocks noChangeAspect="1" noChangeArrowheads="1"/>
            </p:cNvPicPr>
            <p:nvPr/>
          </p:nvPicPr>
          <p:blipFill>
            <a:blip r:embed="rId31" cstate="print"/>
            <a:srcRect/>
            <a:stretch>
              <a:fillRect/>
            </a:stretch>
          </p:blipFill>
          <p:spPr bwMode="auto">
            <a:xfrm>
              <a:off x="6473675" y="4253433"/>
              <a:ext cx="53568" cy="63655"/>
            </a:xfrm>
            <a:prstGeom prst="rect">
              <a:avLst/>
            </a:prstGeom>
            <a:noFill/>
            <a:ln w="12700">
              <a:noFill/>
              <a:miter lim="800000"/>
              <a:headEnd/>
              <a:tailEnd/>
            </a:ln>
          </p:spPr>
        </p:pic>
        <p:pic>
          <p:nvPicPr>
            <p:cNvPr id="101" name="Picture 49"/>
            <p:cNvPicPr>
              <a:picLocks noChangeAspect="1" noChangeArrowheads="1"/>
            </p:cNvPicPr>
            <p:nvPr/>
          </p:nvPicPr>
          <p:blipFill>
            <a:blip r:embed="rId32" cstate="print"/>
            <a:srcRect/>
            <a:stretch>
              <a:fillRect/>
            </a:stretch>
          </p:blipFill>
          <p:spPr bwMode="auto">
            <a:xfrm>
              <a:off x="7748074" y="3870413"/>
              <a:ext cx="59945" cy="80319"/>
            </a:xfrm>
            <a:prstGeom prst="rect">
              <a:avLst/>
            </a:prstGeom>
            <a:noFill/>
            <a:ln w="12700">
              <a:noFill/>
              <a:miter lim="800000"/>
              <a:headEnd/>
              <a:tailEnd/>
            </a:ln>
          </p:spPr>
        </p:pic>
        <p:pic>
          <p:nvPicPr>
            <p:cNvPr id="102" name="Picture 50"/>
            <p:cNvPicPr>
              <a:picLocks noChangeAspect="1" noChangeArrowheads="1"/>
            </p:cNvPicPr>
            <p:nvPr/>
          </p:nvPicPr>
          <p:blipFill>
            <a:blip r:embed="rId33" cstate="print"/>
            <a:srcRect/>
            <a:stretch>
              <a:fillRect/>
            </a:stretch>
          </p:blipFill>
          <p:spPr bwMode="auto">
            <a:xfrm>
              <a:off x="8097284" y="3999908"/>
              <a:ext cx="45150" cy="80046"/>
            </a:xfrm>
            <a:prstGeom prst="rect">
              <a:avLst/>
            </a:prstGeom>
            <a:noFill/>
            <a:ln w="12700">
              <a:noFill/>
              <a:miter lim="800000"/>
              <a:headEnd/>
              <a:tailEnd/>
            </a:ln>
          </p:spPr>
        </p:pic>
        <p:pic>
          <p:nvPicPr>
            <p:cNvPr id="103" name="Picture 51"/>
            <p:cNvPicPr>
              <a:picLocks noChangeAspect="1" noChangeArrowheads="1"/>
            </p:cNvPicPr>
            <p:nvPr/>
          </p:nvPicPr>
          <p:blipFill>
            <a:blip r:embed="rId34" cstate="print"/>
            <a:srcRect/>
            <a:stretch>
              <a:fillRect/>
            </a:stretch>
          </p:blipFill>
          <p:spPr bwMode="auto">
            <a:xfrm>
              <a:off x="8500061" y="4188686"/>
              <a:ext cx="48976" cy="80319"/>
            </a:xfrm>
            <a:prstGeom prst="rect">
              <a:avLst/>
            </a:prstGeom>
            <a:noFill/>
            <a:ln w="12700">
              <a:noFill/>
              <a:miter lim="800000"/>
              <a:headEnd/>
              <a:tailEnd/>
            </a:ln>
          </p:spPr>
        </p:pic>
        <p:pic>
          <p:nvPicPr>
            <p:cNvPr id="104" name="Picture 52"/>
            <p:cNvPicPr>
              <a:picLocks noChangeAspect="1" noChangeArrowheads="1"/>
            </p:cNvPicPr>
            <p:nvPr/>
          </p:nvPicPr>
          <p:blipFill>
            <a:blip r:embed="rId35" cstate="print"/>
            <a:srcRect/>
            <a:stretch>
              <a:fillRect/>
            </a:stretch>
          </p:blipFill>
          <p:spPr bwMode="auto">
            <a:xfrm>
              <a:off x="6961650" y="4323098"/>
              <a:ext cx="48721" cy="80046"/>
            </a:xfrm>
            <a:prstGeom prst="rect">
              <a:avLst/>
            </a:prstGeom>
            <a:noFill/>
            <a:ln w="12700">
              <a:noFill/>
              <a:miter lim="800000"/>
              <a:headEnd/>
              <a:tailEnd/>
            </a:ln>
          </p:spPr>
        </p:pic>
        <p:pic>
          <p:nvPicPr>
            <p:cNvPr id="105" name="Picture 53"/>
            <p:cNvPicPr>
              <a:picLocks noChangeAspect="1" noChangeArrowheads="1"/>
            </p:cNvPicPr>
            <p:nvPr/>
          </p:nvPicPr>
          <p:blipFill>
            <a:blip r:embed="rId36" cstate="print"/>
            <a:srcRect/>
            <a:stretch>
              <a:fillRect/>
            </a:stretch>
          </p:blipFill>
          <p:spPr bwMode="auto">
            <a:xfrm>
              <a:off x="7287843" y="4555366"/>
              <a:ext cx="74740" cy="50268"/>
            </a:xfrm>
            <a:prstGeom prst="rect">
              <a:avLst/>
            </a:prstGeom>
            <a:noFill/>
            <a:ln w="12700">
              <a:noFill/>
              <a:miter lim="800000"/>
              <a:headEnd/>
              <a:tailEnd/>
            </a:ln>
          </p:spPr>
        </p:pic>
        <p:pic>
          <p:nvPicPr>
            <p:cNvPr id="106" name="Picture 54"/>
            <p:cNvPicPr>
              <a:picLocks noChangeAspect="1" noChangeArrowheads="1"/>
            </p:cNvPicPr>
            <p:nvPr/>
          </p:nvPicPr>
          <p:blipFill>
            <a:blip r:embed="rId37" cstate="print"/>
            <a:srcRect/>
            <a:stretch>
              <a:fillRect/>
            </a:stretch>
          </p:blipFill>
          <p:spPr bwMode="auto">
            <a:xfrm>
              <a:off x="7583800" y="3966578"/>
              <a:ext cx="44385" cy="53000"/>
            </a:xfrm>
            <a:prstGeom prst="rect">
              <a:avLst/>
            </a:prstGeom>
            <a:noFill/>
            <a:ln w="12700">
              <a:noFill/>
              <a:miter lim="800000"/>
              <a:headEnd/>
              <a:tailEnd/>
            </a:ln>
          </p:spPr>
        </p:pic>
        <p:pic>
          <p:nvPicPr>
            <p:cNvPr id="107" name="Picture 55"/>
            <p:cNvPicPr>
              <a:picLocks noChangeAspect="1" noChangeArrowheads="1"/>
            </p:cNvPicPr>
            <p:nvPr/>
          </p:nvPicPr>
          <p:blipFill>
            <a:blip r:embed="rId38" cstate="print"/>
            <a:srcRect/>
            <a:stretch>
              <a:fillRect/>
            </a:stretch>
          </p:blipFill>
          <p:spPr bwMode="auto">
            <a:xfrm>
              <a:off x="7091968" y="4517626"/>
              <a:ext cx="54843" cy="73490"/>
            </a:xfrm>
            <a:prstGeom prst="rect">
              <a:avLst/>
            </a:prstGeom>
            <a:noFill/>
            <a:ln w="12700">
              <a:noFill/>
              <a:miter lim="800000"/>
              <a:headEnd/>
              <a:tailEnd/>
            </a:ln>
          </p:spPr>
        </p:pic>
        <p:pic>
          <p:nvPicPr>
            <p:cNvPr id="108" name="Picture 56"/>
            <p:cNvPicPr>
              <a:picLocks noChangeAspect="1" noChangeArrowheads="1"/>
            </p:cNvPicPr>
            <p:nvPr/>
          </p:nvPicPr>
          <p:blipFill>
            <a:blip r:embed="rId39" cstate="print"/>
            <a:srcRect/>
            <a:stretch>
              <a:fillRect/>
            </a:stretch>
          </p:blipFill>
          <p:spPr bwMode="auto">
            <a:xfrm>
              <a:off x="8237070" y="4496577"/>
              <a:ext cx="68362" cy="46170"/>
            </a:xfrm>
            <a:prstGeom prst="rect">
              <a:avLst/>
            </a:prstGeom>
            <a:noFill/>
            <a:ln w="12700">
              <a:noFill/>
              <a:miter lim="800000"/>
              <a:headEnd/>
              <a:tailEnd/>
            </a:ln>
          </p:spPr>
        </p:pic>
        <p:pic>
          <p:nvPicPr>
            <p:cNvPr id="109" name="Picture 57"/>
            <p:cNvPicPr>
              <a:picLocks noChangeAspect="1" noChangeArrowheads="1"/>
            </p:cNvPicPr>
            <p:nvPr/>
          </p:nvPicPr>
          <p:blipFill>
            <a:blip r:embed="rId40" cstate="print"/>
            <a:srcRect/>
            <a:stretch>
              <a:fillRect/>
            </a:stretch>
          </p:blipFill>
          <p:spPr bwMode="auto">
            <a:xfrm>
              <a:off x="8340123" y="4204531"/>
              <a:ext cx="45660" cy="61196"/>
            </a:xfrm>
            <a:prstGeom prst="rect">
              <a:avLst/>
            </a:prstGeom>
            <a:noFill/>
            <a:ln w="12700">
              <a:noFill/>
              <a:miter lim="800000"/>
              <a:headEnd/>
              <a:tailEnd/>
            </a:ln>
          </p:spPr>
        </p:pic>
        <p:pic>
          <p:nvPicPr>
            <p:cNvPr id="110" name="Picture 58"/>
            <p:cNvPicPr>
              <a:picLocks noChangeAspect="1" noChangeArrowheads="1"/>
            </p:cNvPicPr>
            <p:nvPr/>
          </p:nvPicPr>
          <p:blipFill>
            <a:blip r:embed="rId41" cstate="print"/>
            <a:srcRect/>
            <a:stretch>
              <a:fillRect/>
            </a:stretch>
          </p:blipFill>
          <p:spPr bwMode="auto">
            <a:xfrm>
              <a:off x="7017276" y="3947534"/>
              <a:ext cx="37242" cy="60923"/>
            </a:xfrm>
            <a:prstGeom prst="rect">
              <a:avLst/>
            </a:prstGeom>
            <a:noFill/>
            <a:ln w="12700">
              <a:noFill/>
              <a:miter lim="800000"/>
              <a:headEnd/>
              <a:tailEnd/>
            </a:ln>
          </p:spPr>
        </p:pic>
        <p:pic>
          <p:nvPicPr>
            <p:cNvPr id="111" name="Picture 59"/>
            <p:cNvPicPr>
              <a:picLocks noChangeAspect="1" noChangeArrowheads="1"/>
            </p:cNvPicPr>
            <p:nvPr/>
          </p:nvPicPr>
          <p:blipFill>
            <a:blip r:embed="rId42" cstate="print"/>
            <a:srcRect/>
            <a:stretch>
              <a:fillRect/>
            </a:stretch>
          </p:blipFill>
          <p:spPr bwMode="auto">
            <a:xfrm>
              <a:off x="6654530" y="3896913"/>
              <a:ext cx="37497" cy="61196"/>
            </a:xfrm>
            <a:prstGeom prst="rect">
              <a:avLst/>
            </a:prstGeom>
            <a:noFill/>
            <a:ln w="12700">
              <a:noFill/>
              <a:miter lim="800000"/>
              <a:headEnd/>
              <a:tailEnd/>
            </a:ln>
          </p:spPr>
        </p:pic>
        <p:pic>
          <p:nvPicPr>
            <p:cNvPr id="112" name="Picture 60"/>
            <p:cNvPicPr>
              <a:picLocks noChangeAspect="1" noChangeArrowheads="1"/>
            </p:cNvPicPr>
            <p:nvPr/>
          </p:nvPicPr>
          <p:blipFill>
            <a:blip r:embed="rId43" cstate="print"/>
            <a:srcRect/>
            <a:stretch>
              <a:fillRect/>
            </a:stretch>
          </p:blipFill>
          <p:spPr bwMode="auto">
            <a:xfrm>
              <a:off x="7231784" y="3891449"/>
              <a:ext cx="33926" cy="40433"/>
            </a:xfrm>
            <a:prstGeom prst="rect">
              <a:avLst/>
            </a:prstGeom>
            <a:noFill/>
            <a:ln w="12700">
              <a:noFill/>
              <a:miter lim="800000"/>
              <a:headEnd/>
              <a:tailEnd/>
            </a:ln>
          </p:spPr>
        </p:pic>
        <p:pic>
          <p:nvPicPr>
            <p:cNvPr id="113" name="Picture 61"/>
            <p:cNvPicPr>
              <a:picLocks noChangeAspect="1" noChangeArrowheads="1"/>
            </p:cNvPicPr>
            <p:nvPr/>
          </p:nvPicPr>
          <p:blipFill>
            <a:blip r:embed="rId30" cstate="print"/>
            <a:srcRect/>
            <a:stretch>
              <a:fillRect/>
            </a:stretch>
          </p:blipFill>
          <p:spPr bwMode="auto">
            <a:xfrm>
              <a:off x="8075091" y="3792006"/>
              <a:ext cx="89789" cy="60376"/>
            </a:xfrm>
            <a:prstGeom prst="rect">
              <a:avLst/>
            </a:prstGeom>
            <a:noFill/>
            <a:ln w="12700">
              <a:noFill/>
              <a:miter lim="800000"/>
              <a:headEnd/>
              <a:tailEnd/>
            </a:ln>
          </p:spPr>
        </p:pic>
        <p:pic>
          <p:nvPicPr>
            <p:cNvPr id="114" name="Picture 62"/>
            <p:cNvPicPr>
              <a:picLocks noChangeAspect="1" noChangeArrowheads="1"/>
            </p:cNvPicPr>
            <p:nvPr/>
          </p:nvPicPr>
          <p:blipFill>
            <a:blip r:embed="rId43" cstate="print"/>
            <a:srcRect/>
            <a:stretch>
              <a:fillRect/>
            </a:stretch>
          </p:blipFill>
          <p:spPr bwMode="auto">
            <a:xfrm>
              <a:off x="7701394" y="4458876"/>
              <a:ext cx="33926" cy="40433"/>
            </a:xfrm>
            <a:prstGeom prst="rect">
              <a:avLst/>
            </a:prstGeom>
            <a:noFill/>
            <a:ln w="12700">
              <a:noFill/>
              <a:miter lim="800000"/>
              <a:headEnd/>
              <a:tailEnd/>
            </a:ln>
          </p:spPr>
        </p:pic>
        <p:pic>
          <p:nvPicPr>
            <p:cNvPr id="115" name="Picture 63"/>
            <p:cNvPicPr>
              <a:picLocks noChangeAspect="1" noChangeArrowheads="1"/>
            </p:cNvPicPr>
            <p:nvPr/>
          </p:nvPicPr>
          <p:blipFill>
            <a:blip r:embed="rId32" cstate="print"/>
            <a:srcRect/>
            <a:stretch>
              <a:fillRect/>
            </a:stretch>
          </p:blipFill>
          <p:spPr bwMode="auto">
            <a:xfrm>
              <a:off x="7377437" y="3903743"/>
              <a:ext cx="59690" cy="80319"/>
            </a:xfrm>
            <a:prstGeom prst="rect">
              <a:avLst/>
            </a:prstGeom>
            <a:noFill/>
            <a:ln w="12700">
              <a:noFill/>
              <a:miter lim="800000"/>
              <a:headEnd/>
              <a:tailEnd/>
            </a:ln>
          </p:spPr>
        </p:pic>
        <p:pic>
          <p:nvPicPr>
            <p:cNvPr id="116" name="Picture 64"/>
            <p:cNvPicPr>
              <a:picLocks noChangeAspect="1" noChangeArrowheads="1"/>
            </p:cNvPicPr>
            <p:nvPr/>
          </p:nvPicPr>
          <p:blipFill>
            <a:blip r:embed="rId36" cstate="print"/>
            <a:srcRect/>
            <a:stretch>
              <a:fillRect/>
            </a:stretch>
          </p:blipFill>
          <p:spPr bwMode="auto">
            <a:xfrm>
              <a:off x="6825181" y="3827248"/>
              <a:ext cx="74740" cy="50268"/>
            </a:xfrm>
            <a:prstGeom prst="rect">
              <a:avLst/>
            </a:prstGeom>
            <a:noFill/>
            <a:ln w="12700">
              <a:noFill/>
              <a:miter lim="800000"/>
              <a:headEnd/>
              <a:tailEnd/>
            </a:ln>
          </p:spPr>
        </p:pic>
        <p:pic>
          <p:nvPicPr>
            <p:cNvPr id="117" name="Picture 58"/>
            <p:cNvPicPr>
              <a:picLocks noChangeAspect="1" noChangeArrowheads="1"/>
            </p:cNvPicPr>
            <p:nvPr/>
          </p:nvPicPr>
          <p:blipFill>
            <a:blip r:embed="rId44" cstate="print"/>
            <a:srcRect/>
            <a:stretch>
              <a:fillRect/>
            </a:stretch>
          </p:blipFill>
          <p:spPr bwMode="auto">
            <a:xfrm>
              <a:off x="7128401" y="4309484"/>
              <a:ext cx="82024" cy="134180"/>
            </a:xfrm>
            <a:prstGeom prst="rect">
              <a:avLst/>
            </a:prstGeom>
            <a:noFill/>
            <a:ln w="12700">
              <a:noFill/>
              <a:miter lim="800000"/>
              <a:headEnd/>
              <a:tailEnd/>
            </a:ln>
          </p:spPr>
        </p:pic>
        <p:pic>
          <p:nvPicPr>
            <p:cNvPr id="118" name="Picture 58"/>
            <p:cNvPicPr>
              <a:picLocks noChangeAspect="1" noChangeArrowheads="1"/>
            </p:cNvPicPr>
            <p:nvPr/>
          </p:nvPicPr>
          <p:blipFill>
            <a:blip r:embed="rId44" cstate="print"/>
            <a:srcRect/>
            <a:stretch>
              <a:fillRect/>
            </a:stretch>
          </p:blipFill>
          <p:spPr bwMode="auto">
            <a:xfrm>
              <a:off x="7849126" y="4033259"/>
              <a:ext cx="82024" cy="134180"/>
            </a:xfrm>
            <a:prstGeom prst="rect">
              <a:avLst/>
            </a:prstGeom>
            <a:noFill/>
            <a:ln w="12700">
              <a:noFill/>
              <a:miter lim="800000"/>
              <a:headEnd/>
              <a:tailEnd/>
            </a:ln>
          </p:spPr>
        </p:pic>
      </p:grpSp>
      <p:pic>
        <p:nvPicPr>
          <p:cNvPr id="119" name="Picture 34" descr="flag"/>
          <p:cNvPicPr>
            <a:picLocks noChangeAspect="1" noChangeArrowheads="1"/>
          </p:cNvPicPr>
          <p:nvPr/>
        </p:nvPicPr>
        <p:blipFill>
          <a:blip r:embed="rId45" cstate="print"/>
          <a:srcRect r="-5" b="21962"/>
          <a:stretch>
            <a:fillRect/>
          </a:stretch>
        </p:blipFill>
        <p:spPr bwMode="auto">
          <a:xfrm flipH="1">
            <a:off x="6226531" y="1188356"/>
            <a:ext cx="1273175" cy="11033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0" name="Picture 59" descr="iStock_000008659296Medium[1].png"/>
          <p:cNvPicPr>
            <a:picLocks noChangeAspect="1"/>
          </p:cNvPicPr>
          <p:nvPr/>
        </p:nvPicPr>
        <p:blipFill>
          <a:blip r:embed="rId46" cstate="print"/>
          <a:srcRect/>
          <a:stretch>
            <a:fillRect/>
          </a:stretch>
        </p:blipFill>
        <p:spPr bwMode="auto">
          <a:xfrm>
            <a:off x="5518738" y="4500108"/>
            <a:ext cx="2865298" cy="1291091"/>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0" name="Group 131"/>
          <p:cNvGrpSpPr/>
          <p:nvPr/>
        </p:nvGrpSpPr>
        <p:grpSpPr>
          <a:xfrm>
            <a:off x="483204" y="4165599"/>
            <a:ext cx="3069201" cy="1567543"/>
            <a:chOff x="495182" y="4283758"/>
            <a:chExt cx="3169104" cy="1528698"/>
          </a:xfrm>
        </p:grpSpPr>
        <p:pic>
          <p:nvPicPr>
            <p:cNvPr id="122" name="Picture 65" descr="back"/>
            <p:cNvPicPr>
              <a:picLocks noChangeAspect="1" noChangeArrowheads="1"/>
            </p:cNvPicPr>
            <p:nvPr/>
          </p:nvPicPr>
          <p:blipFill>
            <a:blip r:embed="rId47" cstate="print"/>
            <a:srcRect/>
            <a:stretch>
              <a:fillRect/>
            </a:stretch>
          </p:blipFill>
          <p:spPr bwMode="auto">
            <a:xfrm>
              <a:off x="495182" y="4283758"/>
              <a:ext cx="3169104" cy="1528698"/>
            </a:xfrm>
            <a:prstGeom prst="rect">
              <a:avLst/>
            </a:prstGeom>
            <a:noFill/>
            <a:ln w="9525">
              <a:noFill/>
              <a:miter lim="800000"/>
              <a:headEnd/>
              <a:tailEnd/>
            </a:ln>
          </p:spPr>
        </p:pic>
        <p:pic>
          <p:nvPicPr>
            <p:cNvPr id="125" name="Picture 68" descr="tv"/>
            <p:cNvPicPr>
              <a:picLocks noChangeAspect="1" noChangeArrowheads="1"/>
            </p:cNvPicPr>
            <p:nvPr/>
          </p:nvPicPr>
          <p:blipFill>
            <a:blip r:embed="rId48" cstate="print"/>
            <a:srcRect/>
            <a:stretch>
              <a:fillRect/>
            </a:stretch>
          </p:blipFill>
          <p:spPr bwMode="auto">
            <a:xfrm>
              <a:off x="2756464" y="4953168"/>
              <a:ext cx="907822" cy="746775"/>
            </a:xfrm>
            <a:prstGeom prst="rect">
              <a:avLst/>
            </a:prstGeom>
            <a:noFill/>
            <a:ln w="9525">
              <a:noFill/>
              <a:miter lim="800000"/>
              <a:headEnd/>
              <a:tailEnd/>
            </a:ln>
          </p:spPr>
        </p:pic>
        <p:pic>
          <p:nvPicPr>
            <p:cNvPr id="126" name="Picture 69" descr="business"/>
            <p:cNvPicPr>
              <a:picLocks noChangeAspect="1" noChangeArrowheads="1"/>
            </p:cNvPicPr>
            <p:nvPr/>
          </p:nvPicPr>
          <p:blipFill>
            <a:blip r:embed="rId49" cstate="print"/>
            <a:srcRect/>
            <a:stretch>
              <a:fillRect/>
            </a:stretch>
          </p:blipFill>
          <p:spPr bwMode="auto">
            <a:xfrm>
              <a:off x="1440508" y="4418183"/>
              <a:ext cx="750084" cy="582418"/>
            </a:xfrm>
            <a:prstGeom prst="rect">
              <a:avLst/>
            </a:prstGeom>
            <a:noFill/>
            <a:ln w="9525">
              <a:noFill/>
              <a:miter lim="800000"/>
              <a:headEnd/>
              <a:tailEnd/>
            </a:ln>
          </p:spPr>
        </p:pic>
        <p:pic>
          <p:nvPicPr>
            <p:cNvPr id="127" name="Picture 70" descr="collab"/>
            <p:cNvPicPr>
              <a:picLocks noChangeAspect="1" noChangeArrowheads="1"/>
            </p:cNvPicPr>
            <p:nvPr/>
          </p:nvPicPr>
          <p:blipFill>
            <a:blip r:embed="rId50" cstate="print"/>
            <a:srcRect/>
            <a:stretch>
              <a:fillRect/>
            </a:stretch>
          </p:blipFill>
          <p:spPr bwMode="auto">
            <a:xfrm>
              <a:off x="596664" y="4879263"/>
              <a:ext cx="890173" cy="360702"/>
            </a:xfrm>
            <a:prstGeom prst="rect">
              <a:avLst/>
            </a:prstGeom>
            <a:noFill/>
            <a:ln w="9525">
              <a:noFill/>
              <a:miter lim="800000"/>
              <a:headEnd/>
              <a:tailEnd/>
            </a:ln>
          </p:spPr>
        </p:pic>
        <p:pic>
          <p:nvPicPr>
            <p:cNvPr id="128" name="Picture 71" descr="family"/>
            <p:cNvPicPr>
              <a:picLocks noChangeAspect="1" noChangeArrowheads="1"/>
            </p:cNvPicPr>
            <p:nvPr/>
          </p:nvPicPr>
          <p:blipFill>
            <a:blip r:embed="rId51" cstate="print"/>
            <a:srcRect/>
            <a:stretch>
              <a:fillRect/>
            </a:stretch>
          </p:blipFill>
          <p:spPr bwMode="auto">
            <a:xfrm>
              <a:off x="2363773" y="4458996"/>
              <a:ext cx="880245" cy="541605"/>
            </a:xfrm>
            <a:prstGeom prst="rect">
              <a:avLst/>
            </a:prstGeom>
            <a:noFill/>
            <a:ln w="9525">
              <a:noFill/>
              <a:miter lim="800000"/>
              <a:headEnd/>
              <a:tailEnd/>
            </a:ln>
          </p:spPr>
        </p:pic>
        <p:pic>
          <p:nvPicPr>
            <p:cNvPr id="129" name="Picture 72" descr="fire"/>
            <p:cNvPicPr>
              <a:picLocks noChangeAspect="1" noChangeArrowheads="1"/>
            </p:cNvPicPr>
            <p:nvPr/>
          </p:nvPicPr>
          <p:blipFill>
            <a:blip r:embed="rId52" cstate="print"/>
            <a:srcRect/>
            <a:stretch>
              <a:fillRect/>
            </a:stretch>
          </p:blipFill>
          <p:spPr bwMode="auto">
            <a:xfrm>
              <a:off x="1580597" y="5032589"/>
              <a:ext cx="679488" cy="748981"/>
            </a:xfrm>
            <a:prstGeom prst="rect">
              <a:avLst/>
            </a:prstGeom>
            <a:noFill/>
            <a:ln w="9525">
              <a:noFill/>
              <a:miter lim="800000"/>
              <a:headEnd/>
              <a:tailEnd/>
            </a:ln>
          </p:spPr>
        </p:pic>
        <p:pic>
          <p:nvPicPr>
            <p:cNvPr id="130" name="Picture 73" descr="geisha"/>
            <p:cNvPicPr>
              <a:picLocks noChangeAspect="1" noChangeArrowheads="1"/>
            </p:cNvPicPr>
            <p:nvPr/>
          </p:nvPicPr>
          <p:blipFill>
            <a:blip r:embed="rId53" cstate="print"/>
            <a:srcRect/>
            <a:stretch>
              <a:fillRect/>
            </a:stretch>
          </p:blipFill>
          <p:spPr bwMode="auto">
            <a:xfrm>
              <a:off x="2328475" y="4924489"/>
              <a:ext cx="377248" cy="538295"/>
            </a:xfrm>
            <a:prstGeom prst="rect">
              <a:avLst/>
            </a:prstGeom>
            <a:noFill/>
            <a:ln w="9525">
              <a:noFill/>
              <a:miter lim="800000"/>
              <a:headEnd/>
              <a:tailEnd/>
            </a:ln>
          </p:spPr>
        </p:pic>
        <p:pic>
          <p:nvPicPr>
            <p:cNvPr id="131" name="Picture 74" descr="girl"/>
            <p:cNvPicPr>
              <a:picLocks noChangeAspect="1" noChangeArrowheads="1"/>
            </p:cNvPicPr>
            <p:nvPr/>
          </p:nvPicPr>
          <p:blipFill>
            <a:blip r:embed="rId54" cstate="print"/>
            <a:srcRect/>
            <a:stretch>
              <a:fillRect/>
            </a:stretch>
          </p:blipFill>
          <p:spPr bwMode="auto">
            <a:xfrm>
              <a:off x="579015" y="5284088"/>
              <a:ext cx="722507" cy="520646"/>
            </a:xfrm>
            <a:prstGeom prst="rect">
              <a:avLst/>
            </a:prstGeom>
            <a:noFill/>
            <a:ln w="9525">
              <a:noFill/>
              <a:miter lim="800000"/>
              <a:headEnd/>
              <a:tailEnd/>
            </a:ln>
          </p:spPr>
        </p:pic>
      </p:grpSp>
      <p:sp>
        <p:nvSpPr>
          <p:cNvPr id="132" name="Text Box 12"/>
          <p:cNvSpPr txBox="1">
            <a:spLocks noChangeArrowheads="1"/>
          </p:cNvSpPr>
          <p:nvPr/>
        </p:nvSpPr>
        <p:spPr bwMode="auto">
          <a:xfrm>
            <a:off x="5543678" y="2703884"/>
            <a:ext cx="2784980" cy="350865"/>
          </a:xfrm>
          <a:prstGeom prst="rect">
            <a:avLst/>
          </a:prstGeom>
          <a:noFill/>
          <a:ln w="9525">
            <a:noFill/>
            <a:miter lim="800000"/>
            <a:headEnd/>
            <a:tailEnd/>
          </a:ln>
        </p:spPr>
        <p:txBody>
          <a:bodyPr wrap="square" lIns="0" tIns="0" rIns="0" bIns="0">
            <a:spAutoFit/>
          </a:bodyPr>
          <a:lstStyle/>
          <a:p>
            <a:pPr algn="ctr">
              <a:lnSpc>
                <a:spcPct val="95000"/>
              </a:lnSpc>
            </a:pPr>
            <a:r>
              <a:rPr lang="en-US" sz="2400" b="1" dirty="0" smtClean="0">
                <a:solidFill>
                  <a:srgbClr val="FFC000"/>
                </a:solidFill>
                <a:ea typeface="ＭＳ Ｐゴシック"/>
                <a:cs typeface="ＭＳ Ｐゴシック"/>
              </a:rPr>
              <a:t>Speed Increasing</a:t>
            </a:r>
            <a:endParaRPr lang="en-US" sz="2400" b="1" dirty="0">
              <a:solidFill>
                <a:srgbClr val="FFC000"/>
              </a:solidFill>
              <a:ea typeface="ＭＳ Ｐゴシック"/>
              <a:cs typeface="ＭＳ Ｐゴシック"/>
            </a:endParaRPr>
          </a:p>
        </p:txBody>
      </p:sp>
      <p:sp>
        <p:nvSpPr>
          <p:cNvPr id="65" name="Text Box 12"/>
          <p:cNvSpPr txBox="1">
            <a:spLocks noChangeArrowheads="1"/>
          </p:cNvSpPr>
          <p:nvPr/>
        </p:nvSpPr>
        <p:spPr bwMode="auto">
          <a:xfrm>
            <a:off x="3759996" y="2743199"/>
            <a:ext cx="1405872" cy="1052596"/>
          </a:xfrm>
          <a:prstGeom prst="rect">
            <a:avLst/>
          </a:prstGeom>
          <a:noFill/>
          <a:ln w="9525">
            <a:noFill/>
            <a:miter lim="800000"/>
            <a:headEnd/>
            <a:tailEnd/>
          </a:ln>
        </p:spPr>
        <p:txBody>
          <a:bodyPr wrap="square" lIns="0" tIns="0" rIns="0" bIns="0">
            <a:spAutoFit/>
          </a:bodyPr>
          <a:lstStyle/>
          <a:p>
            <a:pPr algn="ctr">
              <a:lnSpc>
                <a:spcPct val="95000"/>
              </a:lnSpc>
            </a:pPr>
            <a:r>
              <a:rPr lang="en-US" sz="2400" b="1" dirty="0" smtClean="0">
                <a:solidFill>
                  <a:srgbClr val="FFC000"/>
                </a:solidFill>
                <a:effectLst>
                  <a:outerShdw blurRad="38100" dist="38100" dir="2700000" algn="tl">
                    <a:srgbClr val="000000">
                      <a:alpha val="43137"/>
                    </a:srgbClr>
                  </a:outerShdw>
                </a:effectLst>
                <a:ea typeface="ＭＳ Ｐゴシック"/>
                <a:cs typeface="ＭＳ Ｐゴシック"/>
              </a:rPr>
              <a:t>Key Growth Factors</a:t>
            </a:r>
            <a:endParaRPr lang="en-US" sz="2400" b="1" dirty="0">
              <a:solidFill>
                <a:srgbClr val="FFC000"/>
              </a:solidFill>
              <a:effectLst>
                <a:outerShdw blurRad="38100" dist="38100" dir="2700000" algn="tl">
                  <a:srgbClr val="000000">
                    <a:alpha val="43137"/>
                  </a:srgbClr>
                </a:outerShdw>
              </a:effectLst>
              <a:ea typeface="ＭＳ Ｐゴシック"/>
              <a:cs typeface="ＭＳ Ｐゴシック"/>
            </a:endParaRPr>
          </a:p>
        </p:txBody>
      </p:sp>
      <p:grpSp>
        <p:nvGrpSpPr>
          <p:cNvPr id="124" name="Group 35"/>
          <p:cNvGrpSpPr>
            <a:grpSpLocks/>
          </p:cNvGrpSpPr>
          <p:nvPr/>
        </p:nvGrpSpPr>
        <p:grpSpPr bwMode="auto">
          <a:xfrm>
            <a:off x="3466526" y="2371228"/>
            <a:ext cx="2013742" cy="1932212"/>
            <a:chOff x="7036938" y="2973359"/>
            <a:chExt cx="1725818" cy="1729238"/>
          </a:xfrm>
          <a:effectLst>
            <a:glow rad="101600">
              <a:srgbClr val="000000">
                <a:alpha val="60000"/>
              </a:srgbClr>
            </a:glow>
          </a:effectLst>
        </p:grpSpPr>
        <p:sp>
          <p:nvSpPr>
            <p:cNvPr id="144" name="Freeform 46"/>
            <p:cNvSpPr>
              <a:spLocks noEditPoints="1"/>
            </p:cNvSpPr>
            <p:nvPr/>
          </p:nvSpPr>
          <p:spPr bwMode="auto">
            <a:xfrm>
              <a:off x="7036938" y="2973359"/>
              <a:ext cx="1725818" cy="1729238"/>
            </a:xfrm>
            <a:custGeom>
              <a:avLst/>
              <a:gdLst>
                <a:gd name="T0" fmla="*/ 0 w 392"/>
                <a:gd name="T1" fmla="*/ 2147483647 h 392"/>
                <a:gd name="T2" fmla="*/ 2147483647 w 392"/>
                <a:gd name="T3" fmla="*/ 0 h 392"/>
                <a:gd name="T4" fmla="*/ 2147483647 w 392"/>
                <a:gd name="T5" fmla="*/ 0 h 392"/>
                <a:gd name="T6" fmla="*/ 2147483647 w 392"/>
                <a:gd name="T7" fmla="*/ 2147483647 h 392"/>
                <a:gd name="T8" fmla="*/ 2147483647 w 392"/>
                <a:gd name="T9" fmla="*/ 2147483647 h 392"/>
                <a:gd name="T10" fmla="*/ 2147483647 w 392"/>
                <a:gd name="T11" fmla="*/ 2147483647 h 392"/>
                <a:gd name="T12" fmla="*/ 2147483647 w 392"/>
                <a:gd name="T13" fmla="*/ 2147483647 h 392"/>
                <a:gd name="T14" fmla="*/ 0 w 392"/>
                <a:gd name="T15" fmla="*/ 2147483647 h 392"/>
                <a:gd name="T16" fmla="*/ 2147483647 w 392"/>
                <a:gd name="T17" fmla="*/ 2147483647 h 392"/>
                <a:gd name="T18" fmla="*/ 2147483647 w 392"/>
                <a:gd name="T19" fmla="*/ 2147483647 h 392"/>
                <a:gd name="T20" fmla="*/ 2147483647 w 392"/>
                <a:gd name="T21" fmla="*/ 2147483647 h 392"/>
                <a:gd name="T22" fmla="*/ 2147483647 w 392"/>
                <a:gd name="T23" fmla="*/ 2147483647 h 392"/>
                <a:gd name="T24" fmla="*/ 2147483647 w 392"/>
                <a:gd name="T25" fmla="*/ 2147483647 h 392"/>
                <a:gd name="T26" fmla="*/ 2147483647 w 392"/>
                <a:gd name="T27" fmla="*/ 2147483647 h 392"/>
                <a:gd name="T28" fmla="*/ 2147483647 w 392"/>
                <a:gd name="T29" fmla="*/ 2147483647 h 392"/>
                <a:gd name="T30" fmla="*/ 2147483647 w 392"/>
                <a:gd name="T31" fmla="*/ 2147483647 h 392"/>
                <a:gd name="T32" fmla="*/ 2147483647 w 392"/>
                <a:gd name="T33" fmla="*/ 2147483647 h 392"/>
                <a:gd name="T34" fmla="*/ 2147483647 w 392"/>
                <a:gd name="T35" fmla="*/ 2147483647 h 392"/>
                <a:gd name="T36" fmla="*/ 2147483647 w 392"/>
                <a:gd name="T37" fmla="*/ 2147483647 h 392"/>
                <a:gd name="T38" fmla="*/ 2147483647 w 392"/>
                <a:gd name="T39" fmla="*/ 2147483647 h 392"/>
                <a:gd name="T40" fmla="*/ 2147483647 w 392"/>
                <a:gd name="T41" fmla="*/ 2147483647 h 392"/>
                <a:gd name="T42" fmla="*/ 2147483647 w 392"/>
                <a:gd name="T43" fmla="*/ 2147483647 h 392"/>
                <a:gd name="T44" fmla="*/ 2147483647 w 392"/>
                <a:gd name="T45" fmla="*/ 2147483647 h 392"/>
                <a:gd name="T46" fmla="*/ 2147483647 w 392"/>
                <a:gd name="T47" fmla="*/ 2147483647 h 3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2"/>
                <a:gd name="T73" fmla="*/ 0 h 392"/>
                <a:gd name="T74" fmla="*/ 392 w 392"/>
                <a:gd name="T75" fmla="*/ 392 h 3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2" h="392">
                  <a:moveTo>
                    <a:pt x="0" y="196"/>
                  </a:moveTo>
                  <a:cubicBezTo>
                    <a:pt x="0" y="88"/>
                    <a:pt x="88" y="0"/>
                    <a:pt x="196" y="0"/>
                  </a:cubicBezTo>
                  <a:cubicBezTo>
                    <a:pt x="196" y="0"/>
                    <a:pt x="196" y="0"/>
                    <a:pt x="196" y="0"/>
                  </a:cubicBezTo>
                  <a:cubicBezTo>
                    <a:pt x="304" y="0"/>
                    <a:pt x="392" y="88"/>
                    <a:pt x="392" y="196"/>
                  </a:cubicBezTo>
                  <a:cubicBezTo>
                    <a:pt x="392" y="196"/>
                    <a:pt x="392" y="196"/>
                    <a:pt x="392" y="196"/>
                  </a:cubicBezTo>
                  <a:cubicBezTo>
                    <a:pt x="392" y="304"/>
                    <a:pt x="304" y="392"/>
                    <a:pt x="196" y="392"/>
                  </a:cubicBezTo>
                  <a:cubicBezTo>
                    <a:pt x="196" y="392"/>
                    <a:pt x="196" y="392"/>
                    <a:pt x="196" y="392"/>
                  </a:cubicBezTo>
                  <a:cubicBezTo>
                    <a:pt x="88" y="392"/>
                    <a:pt x="0" y="304"/>
                    <a:pt x="0" y="196"/>
                  </a:cubicBezTo>
                  <a:close/>
                  <a:moveTo>
                    <a:pt x="63" y="63"/>
                  </a:moveTo>
                  <a:cubicBezTo>
                    <a:pt x="29" y="97"/>
                    <a:pt x="8" y="144"/>
                    <a:pt x="8" y="196"/>
                  </a:cubicBezTo>
                  <a:cubicBezTo>
                    <a:pt x="8" y="196"/>
                    <a:pt x="8" y="196"/>
                    <a:pt x="8" y="196"/>
                  </a:cubicBezTo>
                  <a:cubicBezTo>
                    <a:pt x="8" y="248"/>
                    <a:pt x="29" y="295"/>
                    <a:pt x="63" y="329"/>
                  </a:cubicBezTo>
                  <a:cubicBezTo>
                    <a:pt x="63" y="329"/>
                    <a:pt x="63" y="329"/>
                    <a:pt x="63" y="329"/>
                  </a:cubicBezTo>
                  <a:cubicBezTo>
                    <a:pt x="97" y="363"/>
                    <a:pt x="144" y="384"/>
                    <a:pt x="196" y="384"/>
                  </a:cubicBezTo>
                  <a:cubicBezTo>
                    <a:pt x="196" y="384"/>
                    <a:pt x="196" y="384"/>
                    <a:pt x="196" y="384"/>
                  </a:cubicBezTo>
                  <a:cubicBezTo>
                    <a:pt x="248" y="384"/>
                    <a:pt x="295" y="363"/>
                    <a:pt x="329" y="329"/>
                  </a:cubicBezTo>
                  <a:cubicBezTo>
                    <a:pt x="329" y="329"/>
                    <a:pt x="329" y="329"/>
                    <a:pt x="329" y="329"/>
                  </a:cubicBezTo>
                  <a:cubicBezTo>
                    <a:pt x="363" y="295"/>
                    <a:pt x="384" y="248"/>
                    <a:pt x="384" y="196"/>
                  </a:cubicBezTo>
                  <a:cubicBezTo>
                    <a:pt x="384" y="196"/>
                    <a:pt x="384" y="196"/>
                    <a:pt x="384" y="196"/>
                  </a:cubicBezTo>
                  <a:cubicBezTo>
                    <a:pt x="384" y="144"/>
                    <a:pt x="363" y="97"/>
                    <a:pt x="329" y="63"/>
                  </a:cubicBezTo>
                  <a:cubicBezTo>
                    <a:pt x="329" y="63"/>
                    <a:pt x="329" y="63"/>
                    <a:pt x="329" y="63"/>
                  </a:cubicBezTo>
                  <a:cubicBezTo>
                    <a:pt x="295" y="29"/>
                    <a:pt x="248" y="8"/>
                    <a:pt x="196" y="8"/>
                  </a:cubicBezTo>
                  <a:cubicBezTo>
                    <a:pt x="196" y="8"/>
                    <a:pt x="196" y="8"/>
                    <a:pt x="196" y="8"/>
                  </a:cubicBezTo>
                  <a:cubicBezTo>
                    <a:pt x="144" y="8"/>
                    <a:pt x="97" y="29"/>
                    <a:pt x="63" y="63"/>
                  </a:cubicBezTo>
                  <a:close/>
                </a:path>
              </a:pathLst>
            </a:custGeom>
            <a:gradFill rotWithShape="1">
              <a:gsLst>
                <a:gs pos="0">
                  <a:srgbClr val="000000">
                    <a:alpha val="0"/>
                  </a:srgbClr>
                </a:gs>
                <a:gs pos="100000">
                  <a:srgbClr val="000000">
                    <a:alpha val="39998"/>
                  </a:srgbClr>
                </a:gs>
              </a:gsLst>
              <a:lin ang="5400000" scaled="1"/>
            </a:gradFill>
            <a:ln w="9525">
              <a:noFill/>
              <a:round/>
              <a:headEnd/>
              <a:tailEnd/>
            </a:ln>
          </p:spPr>
          <p:txBody>
            <a:bodyPr/>
            <a:lstStyle/>
            <a:p>
              <a:endParaRPr lang="en-US"/>
            </a:p>
          </p:txBody>
        </p:sp>
        <p:sp>
          <p:nvSpPr>
            <p:cNvPr id="145" name="Freeform 47"/>
            <p:cNvSpPr>
              <a:spLocks noEditPoints="1"/>
            </p:cNvSpPr>
            <p:nvPr/>
          </p:nvSpPr>
          <p:spPr bwMode="auto">
            <a:xfrm>
              <a:off x="7072388" y="3008840"/>
              <a:ext cx="1651188" cy="1654541"/>
            </a:xfrm>
            <a:custGeom>
              <a:avLst/>
              <a:gdLst>
                <a:gd name="T0" fmla="*/ 0 w 375"/>
                <a:gd name="T1" fmla="*/ 2147483647 h 375"/>
                <a:gd name="T2" fmla="*/ 2147483647 w 375"/>
                <a:gd name="T3" fmla="*/ 0 h 375"/>
                <a:gd name="T4" fmla="*/ 2147483647 w 375"/>
                <a:gd name="T5" fmla="*/ 0 h 375"/>
                <a:gd name="T6" fmla="*/ 2147483647 w 375"/>
                <a:gd name="T7" fmla="*/ 2147483647 h 375"/>
                <a:gd name="T8" fmla="*/ 2147483647 w 375"/>
                <a:gd name="T9" fmla="*/ 2147483647 h 375"/>
                <a:gd name="T10" fmla="*/ 2147483647 w 375"/>
                <a:gd name="T11" fmla="*/ 2147483647 h 375"/>
                <a:gd name="T12" fmla="*/ 2147483647 w 375"/>
                <a:gd name="T13" fmla="*/ 2147483647 h 375"/>
                <a:gd name="T14" fmla="*/ 0 w 375"/>
                <a:gd name="T15" fmla="*/ 2147483647 h 375"/>
                <a:gd name="T16" fmla="*/ 2147483647 w 375"/>
                <a:gd name="T17" fmla="*/ 2147483647 h 375"/>
                <a:gd name="T18" fmla="*/ 2147483647 w 375"/>
                <a:gd name="T19" fmla="*/ 2147483647 h 375"/>
                <a:gd name="T20" fmla="*/ 2147483647 w 375"/>
                <a:gd name="T21" fmla="*/ 2147483647 h 375"/>
                <a:gd name="T22" fmla="*/ 2147483647 w 375"/>
                <a:gd name="T23" fmla="*/ 2147483647 h 375"/>
                <a:gd name="T24" fmla="*/ 2147483647 w 375"/>
                <a:gd name="T25" fmla="*/ 2147483647 h 375"/>
                <a:gd name="T26" fmla="*/ 2147483647 w 375"/>
                <a:gd name="T27" fmla="*/ 2147483647 h 375"/>
                <a:gd name="T28" fmla="*/ 2147483647 w 375"/>
                <a:gd name="T29" fmla="*/ 2147483647 h 375"/>
                <a:gd name="T30" fmla="*/ 2147483647 w 375"/>
                <a:gd name="T31" fmla="*/ 2147483647 h 375"/>
                <a:gd name="T32" fmla="*/ 2147483647 w 375"/>
                <a:gd name="T33" fmla="*/ 2147483647 h 375"/>
                <a:gd name="T34" fmla="*/ 2147483647 w 375"/>
                <a:gd name="T35" fmla="*/ 2147483647 h 375"/>
                <a:gd name="T36" fmla="*/ 2147483647 w 375"/>
                <a:gd name="T37" fmla="*/ 2147483647 h 375"/>
                <a:gd name="T38" fmla="*/ 2147483647 w 375"/>
                <a:gd name="T39" fmla="*/ 2147483647 h 375"/>
                <a:gd name="T40" fmla="*/ 2147483647 w 375"/>
                <a:gd name="T41" fmla="*/ 2147483647 h 375"/>
                <a:gd name="T42" fmla="*/ 2147483647 w 375"/>
                <a:gd name="T43" fmla="*/ 2147483647 h 375"/>
                <a:gd name="T44" fmla="*/ 2147483647 w 375"/>
                <a:gd name="T45" fmla="*/ 2147483647 h 375"/>
                <a:gd name="T46" fmla="*/ 2147483647 w 375"/>
                <a:gd name="T47" fmla="*/ 2147483647 h 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375"/>
                <a:gd name="T74" fmla="*/ 375 w 375"/>
                <a:gd name="T75" fmla="*/ 375 h 3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375">
                  <a:moveTo>
                    <a:pt x="0" y="188"/>
                  </a:moveTo>
                  <a:cubicBezTo>
                    <a:pt x="0" y="84"/>
                    <a:pt x="84" y="0"/>
                    <a:pt x="188" y="0"/>
                  </a:cubicBezTo>
                  <a:cubicBezTo>
                    <a:pt x="188" y="0"/>
                    <a:pt x="188" y="0"/>
                    <a:pt x="188" y="0"/>
                  </a:cubicBezTo>
                  <a:cubicBezTo>
                    <a:pt x="291" y="0"/>
                    <a:pt x="375" y="84"/>
                    <a:pt x="375" y="188"/>
                  </a:cubicBezTo>
                  <a:cubicBezTo>
                    <a:pt x="375" y="188"/>
                    <a:pt x="375" y="188"/>
                    <a:pt x="375" y="188"/>
                  </a:cubicBezTo>
                  <a:cubicBezTo>
                    <a:pt x="375" y="291"/>
                    <a:pt x="291" y="375"/>
                    <a:pt x="188" y="375"/>
                  </a:cubicBezTo>
                  <a:cubicBezTo>
                    <a:pt x="188" y="375"/>
                    <a:pt x="188" y="375"/>
                    <a:pt x="188" y="375"/>
                  </a:cubicBezTo>
                  <a:cubicBezTo>
                    <a:pt x="84" y="375"/>
                    <a:pt x="0" y="291"/>
                    <a:pt x="0" y="188"/>
                  </a:cubicBezTo>
                  <a:close/>
                  <a:moveTo>
                    <a:pt x="61" y="61"/>
                  </a:moveTo>
                  <a:cubicBezTo>
                    <a:pt x="28" y="93"/>
                    <a:pt x="8" y="138"/>
                    <a:pt x="8" y="188"/>
                  </a:cubicBezTo>
                  <a:cubicBezTo>
                    <a:pt x="8" y="188"/>
                    <a:pt x="8" y="188"/>
                    <a:pt x="8" y="188"/>
                  </a:cubicBezTo>
                  <a:cubicBezTo>
                    <a:pt x="8" y="237"/>
                    <a:pt x="28" y="282"/>
                    <a:pt x="61" y="315"/>
                  </a:cubicBezTo>
                  <a:cubicBezTo>
                    <a:pt x="61" y="315"/>
                    <a:pt x="61" y="315"/>
                    <a:pt x="61" y="315"/>
                  </a:cubicBezTo>
                  <a:cubicBezTo>
                    <a:pt x="93" y="347"/>
                    <a:pt x="138" y="367"/>
                    <a:pt x="188" y="367"/>
                  </a:cubicBezTo>
                  <a:cubicBezTo>
                    <a:pt x="188" y="367"/>
                    <a:pt x="188" y="367"/>
                    <a:pt x="188" y="367"/>
                  </a:cubicBezTo>
                  <a:cubicBezTo>
                    <a:pt x="237" y="367"/>
                    <a:pt x="282" y="347"/>
                    <a:pt x="315" y="315"/>
                  </a:cubicBezTo>
                  <a:cubicBezTo>
                    <a:pt x="315" y="315"/>
                    <a:pt x="315" y="315"/>
                    <a:pt x="315" y="315"/>
                  </a:cubicBezTo>
                  <a:cubicBezTo>
                    <a:pt x="347" y="282"/>
                    <a:pt x="367" y="237"/>
                    <a:pt x="367" y="188"/>
                  </a:cubicBezTo>
                  <a:cubicBezTo>
                    <a:pt x="367" y="188"/>
                    <a:pt x="367" y="188"/>
                    <a:pt x="367" y="188"/>
                  </a:cubicBezTo>
                  <a:cubicBezTo>
                    <a:pt x="367" y="138"/>
                    <a:pt x="347" y="93"/>
                    <a:pt x="315" y="61"/>
                  </a:cubicBezTo>
                  <a:cubicBezTo>
                    <a:pt x="315" y="61"/>
                    <a:pt x="315" y="61"/>
                    <a:pt x="315" y="61"/>
                  </a:cubicBezTo>
                  <a:cubicBezTo>
                    <a:pt x="282" y="28"/>
                    <a:pt x="237" y="8"/>
                    <a:pt x="188" y="8"/>
                  </a:cubicBezTo>
                  <a:cubicBezTo>
                    <a:pt x="188" y="8"/>
                    <a:pt x="188" y="8"/>
                    <a:pt x="188" y="8"/>
                  </a:cubicBezTo>
                  <a:cubicBezTo>
                    <a:pt x="138" y="8"/>
                    <a:pt x="93" y="28"/>
                    <a:pt x="61" y="61"/>
                  </a:cubicBezTo>
                  <a:close/>
                </a:path>
              </a:pathLst>
            </a:custGeom>
            <a:gradFill rotWithShape="1">
              <a:gsLst>
                <a:gs pos="0">
                  <a:srgbClr val="FFFFFF">
                    <a:alpha val="50000"/>
                  </a:srgbClr>
                </a:gs>
                <a:gs pos="100000">
                  <a:srgbClr val="767676">
                    <a:alpha val="0"/>
                  </a:srgbClr>
                </a:gs>
              </a:gsLst>
              <a:lin ang="5400000" scaled="1"/>
            </a:gradFill>
            <a:ln w="9525">
              <a:noFill/>
              <a:round/>
              <a:headEnd/>
              <a:tailEnd/>
            </a:ln>
          </p:spPr>
          <p:txBody>
            <a:bodyPr/>
            <a:lstStyle/>
            <a:p>
              <a:endParaRPr lang="en-US"/>
            </a:p>
          </p:txBody>
        </p:sp>
      </p:grpSp>
      <p:grpSp>
        <p:nvGrpSpPr>
          <p:cNvPr id="12" name="Group 11"/>
          <p:cNvGrpSpPr/>
          <p:nvPr/>
        </p:nvGrpSpPr>
        <p:grpSpPr>
          <a:xfrm>
            <a:off x="3504996" y="2355831"/>
            <a:ext cx="2013742" cy="1932212"/>
            <a:chOff x="11373604" y="-1097640"/>
            <a:chExt cx="2013742" cy="1932212"/>
          </a:xfrm>
        </p:grpSpPr>
        <p:grpSp>
          <p:nvGrpSpPr>
            <p:cNvPr id="146" name="Group 35"/>
            <p:cNvGrpSpPr>
              <a:grpSpLocks/>
            </p:cNvGrpSpPr>
            <p:nvPr/>
          </p:nvGrpSpPr>
          <p:grpSpPr bwMode="auto">
            <a:xfrm>
              <a:off x="11373604" y="-1097640"/>
              <a:ext cx="2013742" cy="1932212"/>
              <a:chOff x="7036939" y="2973359"/>
              <a:chExt cx="1725818" cy="1729238"/>
            </a:xfrm>
            <a:effectLst>
              <a:glow rad="101600">
                <a:srgbClr val="000000">
                  <a:alpha val="60000"/>
                </a:srgbClr>
              </a:glow>
            </a:effectLst>
          </p:grpSpPr>
          <p:sp>
            <p:nvSpPr>
              <p:cNvPr id="147" name="Oval 43"/>
              <p:cNvSpPr>
                <a:spLocks noChangeArrowheads="1"/>
              </p:cNvSpPr>
              <p:nvPr/>
            </p:nvSpPr>
            <p:spPr bwMode="auto">
              <a:xfrm>
                <a:off x="7036939" y="2973359"/>
                <a:ext cx="1725818" cy="1729238"/>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lgn="ctr">
                <a:noFill/>
                <a:round/>
                <a:headEnd/>
                <a:tailEnd/>
              </a:ln>
              <a:effectLst/>
            </p:spPr>
            <p:txBody>
              <a:bodyPr wrap="none" lIns="73025" tIns="36511" rIns="73025" bIns="36511" anchor="ctr"/>
              <a:lstStyle/>
              <a:p>
                <a:pPr>
                  <a:defRPr/>
                </a:pPr>
                <a:endParaRPr lang="en-US"/>
              </a:p>
            </p:txBody>
          </p:sp>
          <p:sp>
            <p:nvSpPr>
              <p:cNvPr id="148" name="Freeform 44"/>
              <p:cNvSpPr>
                <a:spLocks/>
              </p:cNvSpPr>
              <p:nvPr/>
            </p:nvSpPr>
            <p:spPr bwMode="auto">
              <a:xfrm>
                <a:off x="7268292" y="3077935"/>
                <a:ext cx="1261246" cy="543422"/>
              </a:xfrm>
              <a:custGeom>
                <a:avLst/>
                <a:gdLst>
                  <a:gd name="T0" fmla="*/ 2147483647 w 392"/>
                  <a:gd name="T1" fmla="*/ 0 h 245"/>
                  <a:gd name="T2" fmla="*/ 0 w 392"/>
                  <a:gd name="T3" fmla="*/ 2147483647 h 245"/>
                  <a:gd name="T4" fmla="*/ 0 w 392"/>
                  <a:gd name="T5" fmla="*/ 2147483647 h 245"/>
                  <a:gd name="T6" fmla="*/ 2147483647 w 392"/>
                  <a:gd name="T7" fmla="*/ 2147483647 h 245"/>
                  <a:gd name="T8" fmla="*/ 2147483647 w 392"/>
                  <a:gd name="T9" fmla="*/ 2147483647 h 245"/>
                  <a:gd name="T10" fmla="*/ 2147483647 w 392"/>
                  <a:gd name="T11" fmla="*/ 0 h 245"/>
                  <a:gd name="T12" fmla="*/ 0 60000 65536"/>
                  <a:gd name="T13" fmla="*/ 0 60000 65536"/>
                  <a:gd name="T14" fmla="*/ 0 60000 65536"/>
                  <a:gd name="T15" fmla="*/ 0 60000 65536"/>
                  <a:gd name="T16" fmla="*/ 0 60000 65536"/>
                  <a:gd name="T17" fmla="*/ 0 60000 65536"/>
                  <a:gd name="T18" fmla="*/ 0 w 392"/>
                  <a:gd name="T19" fmla="*/ 0 h 245"/>
                  <a:gd name="T20" fmla="*/ 392 w 392"/>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392" h="245">
                    <a:moveTo>
                      <a:pt x="196" y="0"/>
                    </a:moveTo>
                    <a:cubicBezTo>
                      <a:pt x="87" y="0"/>
                      <a:pt x="0" y="88"/>
                      <a:pt x="0" y="196"/>
                    </a:cubicBezTo>
                    <a:cubicBezTo>
                      <a:pt x="0" y="200"/>
                      <a:pt x="0" y="204"/>
                      <a:pt x="0" y="208"/>
                    </a:cubicBezTo>
                    <a:cubicBezTo>
                      <a:pt x="58" y="245"/>
                      <a:pt x="130" y="229"/>
                      <a:pt x="196" y="196"/>
                    </a:cubicBezTo>
                    <a:cubicBezTo>
                      <a:pt x="263" y="162"/>
                      <a:pt x="328" y="156"/>
                      <a:pt x="392" y="189"/>
                    </a:cubicBezTo>
                    <a:cubicBezTo>
                      <a:pt x="388" y="84"/>
                      <a:pt x="302" y="0"/>
                      <a:pt x="196" y="0"/>
                    </a:cubicBezTo>
                    <a:close/>
                  </a:path>
                </a:pathLst>
              </a:custGeom>
              <a:gradFill rotWithShape="1">
                <a:gsLst>
                  <a:gs pos="0">
                    <a:srgbClr val="9A9A9A">
                      <a:alpha val="0"/>
                    </a:srgbClr>
                  </a:gs>
                  <a:gs pos="100000">
                    <a:srgbClr val="FFFFFF">
                      <a:alpha val="50000"/>
                    </a:srgbClr>
                  </a:gs>
                </a:gsLst>
                <a:lin ang="0" scaled="1"/>
              </a:gradFill>
              <a:ln w="9525">
                <a:noFill/>
                <a:round/>
                <a:headEnd/>
                <a:tailEnd/>
              </a:ln>
            </p:spPr>
            <p:txBody>
              <a:bodyPr lIns="82124" tIns="41061" rIns="82124" bIns="41061" anchor="ctr">
                <a:spAutoFit/>
              </a:bodyPr>
              <a:lstStyle/>
              <a:p>
                <a:endParaRPr lang="en-US"/>
              </a:p>
            </p:txBody>
          </p:sp>
          <p:sp>
            <p:nvSpPr>
              <p:cNvPr id="149" name="Freeform 45"/>
              <p:cNvSpPr>
                <a:spLocks/>
              </p:cNvSpPr>
              <p:nvPr/>
            </p:nvSpPr>
            <p:spPr bwMode="auto">
              <a:xfrm>
                <a:off x="7202991" y="4180118"/>
                <a:ext cx="1393715" cy="451918"/>
              </a:xfrm>
              <a:custGeom>
                <a:avLst/>
                <a:gdLst>
                  <a:gd name="T0" fmla="*/ 2147483647 w 316"/>
                  <a:gd name="T1" fmla="*/ 2147483647 h 87"/>
                  <a:gd name="T2" fmla="*/ 2147483647 w 316"/>
                  <a:gd name="T3" fmla="*/ 2147483647 h 87"/>
                  <a:gd name="T4" fmla="*/ 2147483647 w 316"/>
                  <a:gd name="T5" fmla="*/ 0 h 87"/>
                  <a:gd name="T6" fmla="*/ 0 w 316"/>
                  <a:gd name="T7" fmla="*/ 0 h 87"/>
                  <a:gd name="T8" fmla="*/ 2147483647 w 316"/>
                  <a:gd name="T9" fmla="*/ 2147483647 h 87"/>
                  <a:gd name="T10" fmla="*/ 2147483647 w 316"/>
                  <a:gd name="T11" fmla="*/ 2147483647 h 87"/>
                  <a:gd name="T12" fmla="*/ 0 60000 65536"/>
                  <a:gd name="T13" fmla="*/ 0 60000 65536"/>
                  <a:gd name="T14" fmla="*/ 0 60000 65536"/>
                  <a:gd name="T15" fmla="*/ 0 60000 65536"/>
                  <a:gd name="T16" fmla="*/ 0 60000 65536"/>
                  <a:gd name="T17" fmla="*/ 0 60000 65536"/>
                  <a:gd name="T18" fmla="*/ 0 w 316"/>
                  <a:gd name="T19" fmla="*/ 0 h 87"/>
                  <a:gd name="T20" fmla="*/ 316 w 31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316" h="87">
                    <a:moveTo>
                      <a:pt x="158" y="87"/>
                    </a:moveTo>
                    <a:cubicBezTo>
                      <a:pt x="210" y="87"/>
                      <a:pt x="257" y="66"/>
                      <a:pt x="291" y="32"/>
                    </a:cubicBezTo>
                    <a:cubicBezTo>
                      <a:pt x="300" y="22"/>
                      <a:pt x="309" y="12"/>
                      <a:pt x="316" y="0"/>
                    </a:cubicBezTo>
                    <a:cubicBezTo>
                      <a:pt x="0" y="0"/>
                      <a:pt x="0" y="0"/>
                      <a:pt x="0" y="0"/>
                    </a:cubicBezTo>
                    <a:cubicBezTo>
                      <a:pt x="7" y="12"/>
                      <a:pt x="15" y="22"/>
                      <a:pt x="25" y="32"/>
                    </a:cubicBezTo>
                    <a:cubicBezTo>
                      <a:pt x="59" y="66"/>
                      <a:pt x="106" y="87"/>
                      <a:pt x="158" y="87"/>
                    </a:cubicBezTo>
                    <a:close/>
                  </a:path>
                </a:pathLst>
              </a:custGeom>
              <a:gradFill rotWithShape="1">
                <a:gsLst>
                  <a:gs pos="0">
                    <a:srgbClr val="9A9A9A">
                      <a:alpha val="0"/>
                    </a:srgbClr>
                  </a:gs>
                  <a:gs pos="100000">
                    <a:srgbClr val="FFFFFF">
                      <a:alpha val="39998"/>
                    </a:srgbClr>
                  </a:gs>
                </a:gsLst>
                <a:lin ang="5400000" scaled="1"/>
              </a:gradFill>
              <a:ln w="9525">
                <a:noFill/>
                <a:round/>
                <a:headEnd/>
                <a:tailEnd/>
              </a:ln>
            </p:spPr>
            <p:txBody>
              <a:bodyPr lIns="82124" tIns="41061" rIns="82124" bIns="41061" anchor="ctr">
                <a:spAutoFit/>
              </a:bodyPr>
              <a:lstStyle/>
              <a:p>
                <a:endParaRPr lang="en-US"/>
              </a:p>
            </p:txBody>
          </p:sp>
          <p:sp>
            <p:nvSpPr>
              <p:cNvPr id="150" name="Freeform 46"/>
              <p:cNvSpPr>
                <a:spLocks noEditPoints="1"/>
              </p:cNvSpPr>
              <p:nvPr/>
            </p:nvSpPr>
            <p:spPr bwMode="auto">
              <a:xfrm>
                <a:off x="7036939" y="2973359"/>
                <a:ext cx="1725818" cy="1729238"/>
              </a:xfrm>
              <a:custGeom>
                <a:avLst/>
                <a:gdLst>
                  <a:gd name="T0" fmla="*/ 0 w 392"/>
                  <a:gd name="T1" fmla="*/ 2147483647 h 392"/>
                  <a:gd name="T2" fmla="*/ 2147483647 w 392"/>
                  <a:gd name="T3" fmla="*/ 0 h 392"/>
                  <a:gd name="T4" fmla="*/ 2147483647 w 392"/>
                  <a:gd name="T5" fmla="*/ 0 h 392"/>
                  <a:gd name="T6" fmla="*/ 2147483647 w 392"/>
                  <a:gd name="T7" fmla="*/ 2147483647 h 392"/>
                  <a:gd name="T8" fmla="*/ 2147483647 w 392"/>
                  <a:gd name="T9" fmla="*/ 2147483647 h 392"/>
                  <a:gd name="T10" fmla="*/ 2147483647 w 392"/>
                  <a:gd name="T11" fmla="*/ 2147483647 h 392"/>
                  <a:gd name="T12" fmla="*/ 2147483647 w 392"/>
                  <a:gd name="T13" fmla="*/ 2147483647 h 392"/>
                  <a:gd name="T14" fmla="*/ 0 w 392"/>
                  <a:gd name="T15" fmla="*/ 2147483647 h 392"/>
                  <a:gd name="T16" fmla="*/ 2147483647 w 392"/>
                  <a:gd name="T17" fmla="*/ 2147483647 h 392"/>
                  <a:gd name="T18" fmla="*/ 2147483647 w 392"/>
                  <a:gd name="T19" fmla="*/ 2147483647 h 392"/>
                  <a:gd name="T20" fmla="*/ 2147483647 w 392"/>
                  <a:gd name="T21" fmla="*/ 2147483647 h 392"/>
                  <a:gd name="T22" fmla="*/ 2147483647 w 392"/>
                  <a:gd name="T23" fmla="*/ 2147483647 h 392"/>
                  <a:gd name="T24" fmla="*/ 2147483647 w 392"/>
                  <a:gd name="T25" fmla="*/ 2147483647 h 392"/>
                  <a:gd name="T26" fmla="*/ 2147483647 w 392"/>
                  <a:gd name="T27" fmla="*/ 2147483647 h 392"/>
                  <a:gd name="T28" fmla="*/ 2147483647 w 392"/>
                  <a:gd name="T29" fmla="*/ 2147483647 h 392"/>
                  <a:gd name="T30" fmla="*/ 2147483647 w 392"/>
                  <a:gd name="T31" fmla="*/ 2147483647 h 392"/>
                  <a:gd name="T32" fmla="*/ 2147483647 w 392"/>
                  <a:gd name="T33" fmla="*/ 2147483647 h 392"/>
                  <a:gd name="T34" fmla="*/ 2147483647 w 392"/>
                  <a:gd name="T35" fmla="*/ 2147483647 h 392"/>
                  <a:gd name="T36" fmla="*/ 2147483647 w 392"/>
                  <a:gd name="T37" fmla="*/ 2147483647 h 392"/>
                  <a:gd name="T38" fmla="*/ 2147483647 w 392"/>
                  <a:gd name="T39" fmla="*/ 2147483647 h 392"/>
                  <a:gd name="T40" fmla="*/ 2147483647 w 392"/>
                  <a:gd name="T41" fmla="*/ 2147483647 h 392"/>
                  <a:gd name="T42" fmla="*/ 2147483647 w 392"/>
                  <a:gd name="T43" fmla="*/ 2147483647 h 392"/>
                  <a:gd name="T44" fmla="*/ 2147483647 w 392"/>
                  <a:gd name="T45" fmla="*/ 2147483647 h 392"/>
                  <a:gd name="T46" fmla="*/ 2147483647 w 392"/>
                  <a:gd name="T47" fmla="*/ 2147483647 h 3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2"/>
                  <a:gd name="T73" fmla="*/ 0 h 392"/>
                  <a:gd name="T74" fmla="*/ 392 w 392"/>
                  <a:gd name="T75" fmla="*/ 392 h 3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2" h="392">
                    <a:moveTo>
                      <a:pt x="0" y="196"/>
                    </a:moveTo>
                    <a:cubicBezTo>
                      <a:pt x="0" y="88"/>
                      <a:pt x="88" y="0"/>
                      <a:pt x="196" y="0"/>
                    </a:cubicBezTo>
                    <a:cubicBezTo>
                      <a:pt x="196" y="0"/>
                      <a:pt x="196" y="0"/>
                      <a:pt x="196" y="0"/>
                    </a:cubicBezTo>
                    <a:cubicBezTo>
                      <a:pt x="304" y="0"/>
                      <a:pt x="392" y="88"/>
                      <a:pt x="392" y="196"/>
                    </a:cubicBezTo>
                    <a:cubicBezTo>
                      <a:pt x="392" y="196"/>
                      <a:pt x="392" y="196"/>
                      <a:pt x="392" y="196"/>
                    </a:cubicBezTo>
                    <a:cubicBezTo>
                      <a:pt x="392" y="304"/>
                      <a:pt x="304" y="392"/>
                      <a:pt x="196" y="392"/>
                    </a:cubicBezTo>
                    <a:cubicBezTo>
                      <a:pt x="196" y="392"/>
                      <a:pt x="196" y="392"/>
                      <a:pt x="196" y="392"/>
                    </a:cubicBezTo>
                    <a:cubicBezTo>
                      <a:pt x="88" y="392"/>
                      <a:pt x="0" y="304"/>
                      <a:pt x="0" y="196"/>
                    </a:cubicBezTo>
                    <a:close/>
                    <a:moveTo>
                      <a:pt x="63" y="63"/>
                    </a:moveTo>
                    <a:cubicBezTo>
                      <a:pt x="29" y="97"/>
                      <a:pt x="8" y="144"/>
                      <a:pt x="8" y="196"/>
                    </a:cubicBezTo>
                    <a:cubicBezTo>
                      <a:pt x="8" y="196"/>
                      <a:pt x="8" y="196"/>
                      <a:pt x="8" y="196"/>
                    </a:cubicBezTo>
                    <a:cubicBezTo>
                      <a:pt x="8" y="248"/>
                      <a:pt x="29" y="295"/>
                      <a:pt x="63" y="329"/>
                    </a:cubicBezTo>
                    <a:cubicBezTo>
                      <a:pt x="63" y="329"/>
                      <a:pt x="63" y="329"/>
                      <a:pt x="63" y="329"/>
                    </a:cubicBezTo>
                    <a:cubicBezTo>
                      <a:pt x="97" y="363"/>
                      <a:pt x="144" y="384"/>
                      <a:pt x="196" y="384"/>
                    </a:cubicBezTo>
                    <a:cubicBezTo>
                      <a:pt x="196" y="384"/>
                      <a:pt x="196" y="384"/>
                      <a:pt x="196" y="384"/>
                    </a:cubicBezTo>
                    <a:cubicBezTo>
                      <a:pt x="248" y="384"/>
                      <a:pt x="295" y="363"/>
                      <a:pt x="329" y="329"/>
                    </a:cubicBezTo>
                    <a:cubicBezTo>
                      <a:pt x="329" y="329"/>
                      <a:pt x="329" y="329"/>
                      <a:pt x="329" y="329"/>
                    </a:cubicBezTo>
                    <a:cubicBezTo>
                      <a:pt x="363" y="295"/>
                      <a:pt x="384" y="248"/>
                      <a:pt x="384" y="196"/>
                    </a:cubicBezTo>
                    <a:cubicBezTo>
                      <a:pt x="384" y="196"/>
                      <a:pt x="384" y="196"/>
                      <a:pt x="384" y="196"/>
                    </a:cubicBezTo>
                    <a:cubicBezTo>
                      <a:pt x="384" y="144"/>
                      <a:pt x="363" y="97"/>
                      <a:pt x="329" y="63"/>
                    </a:cubicBezTo>
                    <a:cubicBezTo>
                      <a:pt x="329" y="63"/>
                      <a:pt x="329" y="63"/>
                      <a:pt x="329" y="63"/>
                    </a:cubicBezTo>
                    <a:cubicBezTo>
                      <a:pt x="295" y="29"/>
                      <a:pt x="248" y="8"/>
                      <a:pt x="196" y="8"/>
                    </a:cubicBezTo>
                    <a:cubicBezTo>
                      <a:pt x="196" y="8"/>
                      <a:pt x="196" y="8"/>
                      <a:pt x="196" y="8"/>
                    </a:cubicBezTo>
                    <a:cubicBezTo>
                      <a:pt x="144" y="8"/>
                      <a:pt x="97" y="29"/>
                      <a:pt x="63" y="63"/>
                    </a:cubicBezTo>
                    <a:close/>
                  </a:path>
                </a:pathLst>
              </a:custGeom>
              <a:gradFill rotWithShape="1">
                <a:gsLst>
                  <a:gs pos="0">
                    <a:srgbClr val="000000">
                      <a:alpha val="0"/>
                    </a:srgbClr>
                  </a:gs>
                  <a:gs pos="100000">
                    <a:srgbClr val="000000">
                      <a:alpha val="39998"/>
                    </a:srgbClr>
                  </a:gs>
                </a:gsLst>
                <a:lin ang="5400000" scaled="1"/>
              </a:gradFill>
              <a:ln w="9525">
                <a:noFill/>
                <a:round/>
                <a:headEnd/>
                <a:tailEnd/>
              </a:ln>
            </p:spPr>
            <p:txBody>
              <a:bodyPr/>
              <a:lstStyle/>
              <a:p>
                <a:endParaRPr lang="en-US"/>
              </a:p>
            </p:txBody>
          </p:sp>
          <p:sp>
            <p:nvSpPr>
              <p:cNvPr id="151" name="Freeform 47"/>
              <p:cNvSpPr>
                <a:spLocks noEditPoints="1"/>
              </p:cNvSpPr>
              <p:nvPr/>
            </p:nvSpPr>
            <p:spPr bwMode="auto">
              <a:xfrm>
                <a:off x="7072388" y="3008840"/>
                <a:ext cx="1651188" cy="1654541"/>
              </a:xfrm>
              <a:custGeom>
                <a:avLst/>
                <a:gdLst>
                  <a:gd name="T0" fmla="*/ 0 w 375"/>
                  <a:gd name="T1" fmla="*/ 2147483647 h 375"/>
                  <a:gd name="T2" fmla="*/ 2147483647 w 375"/>
                  <a:gd name="T3" fmla="*/ 0 h 375"/>
                  <a:gd name="T4" fmla="*/ 2147483647 w 375"/>
                  <a:gd name="T5" fmla="*/ 0 h 375"/>
                  <a:gd name="T6" fmla="*/ 2147483647 w 375"/>
                  <a:gd name="T7" fmla="*/ 2147483647 h 375"/>
                  <a:gd name="T8" fmla="*/ 2147483647 w 375"/>
                  <a:gd name="T9" fmla="*/ 2147483647 h 375"/>
                  <a:gd name="T10" fmla="*/ 2147483647 w 375"/>
                  <a:gd name="T11" fmla="*/ 2147483647 h 375"/>
                  <a:gd name="T12" fmla="*/ 2147483647 w 375"/>
                  <a:gd name="T13" fmla="*/ 2147483647 h 375"/>
                  <a:gd name="T14" fmla="*/ 0 w 375"/>
                  <a:gd name="T15" fmla="*/ 2147483647 h 375"/>
                  <a:gd name="T16" fmla="*/ 2147483647 w 375"/>
                  <a:gd name="T17" fmla="*/ 2147483647 h 375"/>
                  <a:gd name="T18" fmla="*/ 2147483647 w 375"/>
                  <a:gd name="T19" fmla="*/ 2147483647 h 375"/>
                  <a:gd name="T20" fmla="*/ 2147483647 w 375"/>
                  <a:gd name="T21" fmla="*/ 2147483647 h 375"/>
                  <a:gd name="T22" fmla="*/ 2147483647 w 375"/>
                  <a:gd name="T23" fmla="*/ 2147483647 h 375"/>
                  <a:gd name="T24" fmla="*/ 2147483647 w 375"/>
                  <a:gd name="T25" fmla="*/ 2147483647 h 375"/>
                  <a:gd name="T26" fmla="*/ 2147483647 w 375"/>
                  <a:gd name="T27" fmla="*/ 2147483647 h 375"/>
                  <a:gd name="T28" fmla="*/ 2147483647 w 375"/>
                  <a:gd name="T29" fmla="*/ 2147483647 h 375"/>
                  <a:gd name="T30" fmla="*/ 2147483647 w 375"/>
                  <a:gd name="T31" fmla="*/ 2147483647 h 375"/>
                  <a:gd name="T32" fmla="*/ 2147483647 w 375"/>
                  <a:gd name="T33" fmla="*/ 2147483647 h 375"/>
                  <a:gd name="T34" fmla="*/ 2147483647 w 375"/>
                  <a:gd name="T35" fmla="*/ 2147483647 h 375"/>
                  <a:gd name="T36" fmla="*/ 2147483647 w 375"/>
                  <a:gd name="T37" fmla="*/ 2147483647 h 375"/>
                  <a:gd name="T38" fmla="*/ 2147483647 w 375"/>
                  <a:gd name="T39" fmla="*/ 2147483647 h 375"/>
                  <a:gd name="T40" fmla="*/ 2147483647 w 375"/>
                  <a:gd name="T41" fmla="*/ 2147483647 h 375"/>
                  <a:gd name="T42" fmla="*/ 2147483647 w 375"/>
                  <a:gd name="T43" fmla="*/ 2147483647 h 375"/>
                  <a:gd name="T44" fmla="*/ 2147483647 w 375"/>
                  <a:gd name="T45" fmla="*/ 2147483647 h 375"/>
                  <a:gd name="T46" fmla="*/ 2147483647 w 375"/>
                  <a:gd name="T47" fmla="*/ 2147483647 h 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375"/>
                  <a:gd name="T74" fmla="*/ 375 w 375"/>
                  <a:gd name="T75" fmla="*/ 375 h 3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375">
                    <a:moveTo>
                      <a:pt x="0" y="188"/>
                    </a:moveTo>
                    <a:cubicBezTo>
                      <a:pt x="0" y="84"/>
                      <a:pt x="84" y="0"/>
                      <a:pt x="188" y="0"/>
                    </a:cubicBezTo>
                    <a:cubicBezTo>
                      <a:pt x="188" y="0"/>
                      <a:pt x="188" y="0"/>
                      <a:pt x="188" y="0"/>
                    </a:cubicBezTo>
                    <a:cubicBezTo>
                      <a:pt x="291" y="0"/>
                      <a:pt x="375" y="84"/>
                      <a:pt x="375" y="188"/>
                    </a:cubicBezTo>
                    <a:cubicBezTo>
                      <a:pt x="375" y="188"/>
                      <a:pt x="375" y="188"/>
                      <a:pt x="375" y="188"/>
                    </a:cubicBezTo>
                    <a:cubicBezTo>
                      <a:pt x="375" y="291"/>
                      <a:pt x="291" y="375"/>
                      <a:pt x="188" y="375"/>
                    </a:cubicBezTo>
                    <a:cubicBezTo>
                      <a:pt x="188" y="375"/>
                      <a:pt x="188" y="375"/>
                      <a:pt x="188" y="375"/>
                    </a:cubicBezTo>
                    <a:cubicBezTo>
                      <a:pt x="84" y="375"/>
                      <a:pt x="0" y="291"/>
                      <a:pt x="0" y="188"/>
                    </a:cubicBezTo>
                    <a:close/>
                    <a:moveTo>
                      <a:pt x="61" y="61"/>
                    </a:moveTo>
                    <a:cubicBezTo>
                      <a:pt x="28" y="93"/>
                      <a:pt x="8" y="138"/>
                      <a:pt x="8" y="188"/>
                    </a:cubicBezTo>
                    <a:cubicBezTo>
                      <a:pt x="8" y="188"/>
                      <a:pt x="8" y="188"/>
                      <a:pt x="8" y="188"/>
                    </a:cubicBezTo>
                    <a:cubicBezTo>
                      <a:pt x="8" y="237"/>
                      <a:pt x="28" y="282"/>
                      <a:pt x="61" y="315"/>
                    </a:cubicBezTo>
                    <a:cubicBezTo>
                      <a:pt x="61" y="315"/>
                      <a:pt x="61" y="315"/>
                      <a:pt x="61" y="315"/>
                    </a:cubicBezTo>
                    <a:cubicBezTo>
                      <a:pt x="93" y="347"/>
                      <a:pt x="138" y="367"/>
                      <a:pt x="188" y="367"/>
                    </a:cubicBezTo>
                    <a:cubicBezTo>
                      <a:pt x="188" y="367"/>
                      <a:pt x="188" y="367"/>
                      <a:pt x="188" y="367"/>
                    </a:cubicBezTo>
                    <a:cubicBezTo>
                      <a:pt x="237" y="367"/>
                      <a:pt x="282" y="347"/>
                      <a:pt x="315" y="315"/>
                    </a:cubicBezTo>
                    <a:cubicBezTo>
                      <a:pt x="315" y="315"/>
                      <a:pt x="315" y="315"/>
                      <a:pt x="315" y="315"/>
                    </a:cubicBezTo>
                    <a:cubicBezTo>
                      <a:pt x="347" y="282"/>
                      <a:pt x="367" y="237"/>
                      <a:pt x="367" y="188"/>
                    </a:cubicBezTo>
                    <a:cubicBezTo>
                      <a:pt x="367" y="188"/>
                      <a:pt x="367" y="188"/>
                      <a:pt x="367" y="188"/>
                    </a:cubicBezTo>
                    <a:cubicBezTo>
                      <a:pt x="367" y="138"/>
                      <a:pt x="347" y="93"/>
                      <a:pt x="315" y="61"/>
                    </a:cubicBezTo>
                    <a:cubicBezTo>
                      <a:pt x="315" y="61"/>
                      <a:pt x="315" y="61"/>
                      <a:pt x="315" y="61"/>
                    </a:cubicBezTo>
                    <a:cubicBezTo>
                      <a:pt x="282" y="28"/>
                      <a:pt x="237" y="8"/>
                      <a:pt x="188" y="8"/>
                    </a:cubicBezTo>
                    <a:cubicBezTo>
                      <a:pt x="188" y="8"/>
                      <a:pt x="188" y="8"/>
                      <a:pt x="188" y="8"/>
                    </a:cubicBezTo>
                    <a:cubicBezTo>
                      <a:pt x="138" y="8"/>
                      <a:pt x="93" y="28"/>
                      <a:pt x="61" y="61"/>
                    </a:cubicBezTo>
                    <a:close/>
                  </a:path>
                </a:pathLst>
              </a:custGeom>
              <a:gradFill rotWithShape="1">
                <a:gsLst>
                  <a:gs pos="0">
                    <a:srgbClr val="FFFFFF">
                      <a:alpha val="50000"/>
                    </a:srgbClr>
                  </a:gs>
                  <a:gs pos="100000">
                    <a:srgbClr val="767676">
                      <a:alpha val="0"/>
                    </a:srgbClr>
                  </a:gs>
                </a:gsLst>
                <a:lin ang="5400000" scaled="1"/>
              </a:gradFill>
              <a:ln w="9525">
                <a:noFill/>
                <a:round/>
                <a:headEnd/>
                <a:tailEnd/>
              </a:ln>
            </p:spPr>
            <p:txBody>
              <a:bodyPr/>
              <a:lstStyle/>
              <a:p>
                <a:endParaRPr lang="en-US"/>
              </a:p>
            </p:txBody>
          </p:sp>
        </p:grpSp>
        <p:sp>
          <p:nvSpPr>
            <p:cNvPr id="153" name="Text Box 12"/>
            <p:cNvSpPr txBox="1">
              <a:spLocks noChangeArrowheads="1"/>
            </p:cNvSpPr>
            <p:nvPr/>
          </p:nvSpPr>
          <p:spPr bwMode="auto">
            <a:xfrm>
              <a:off x="11675361" y="-336347"/>
              <a:ext cx="1405872" cy="350865"/>
            </a:xfrm>
            <a:prstGeom prst="rect">
              <a:avLst/>
            </a:prstGeom>
            <a:noFill/>
            <a:ln w="9525">
              <a:noFill/>
              <a:miter lim="800000"/>
              <a:headEnd/>
              <a:tailEnd/>
            </a:ln>
          </p:spPr>
          <p:txBody>
            <a:bodyPr wrap="square" lIns="0" tIns="0" rIns="0" bIns="0">
              <a:spAutoFit/>
            </a:bodyPr>
            <a:lstStyle/>
            <a:p>
              <a:pPr algn="ctr">
                <a:lnSpc>
                  <a:spcPct val="95000"/>
                </a:lnSpc>
              </a:pPr>
              <a:r>
                <a:rPr lang="en-US" sz="2400" b="1" dirty="0" smtClean="0">
                  <a:solidFill>
                    <a:srgbClr val="FFC000"/>
                  </a:solidFill>
                  <a:effectLst>
                    <a:outerShdw blurRad="38100" dist="38100" dir="2700000" algn="tl">
                      <a:srgbClr val="000000">
                        <a:alpha val="43137"/>
                      </a:srgbClr>
                    </a:outerShdw>
                  </a:effectLst>
                  <a:ea typeface="ＭＳ Ｐゴシック"/>
                  <a:cs typeface="ＭＳ Ｐゴシック"/>
                </a:rPr>
                <a:t>YOU</a:t>
              </a:r>
              <a:endParaRPr lang="en-US" sz="2400" b="1" dirty="0">
                <a:solidFill>
                  <a:srgbClr val="FFC000"/>
                </a:solidFill>
                <a:effectLst>
                  <a:outerShdw blurRad="38100" dist="38100" dir="2700000" algn="tl">
                    <a:srgbClr val="000000">
                      <a:alpha val="43137"/>
                    </a:srgbClr>
                  </a:outerShdw>
                </a:effectLst>
                <a:ea typeface="ＭＳ Ｐゴシック"/>
                <a:cs typeface="ＭＳ Ｐゴシック"/>
              </a:endParaRPr>
            </a:p>
          </p:txBody>
        </p:sp>
      </p:grpSp>
    </p:spTree>
    <p:extLst>
      <p:ext uri="{BB962C8B-B14F-4D97-AF65-F5344CB8AC3E}">
        <p14:creationId xmlns:p14="http://schemas.microsoft.com/office/powerpoint/2010/main" val="161618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thernet Alliance PowerPoint Template Blue 09 2012">
  <a:themeElements>
    <a:clrScheme name="Custom 4">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0070C0"/>
      </a:hlink>
      <a:folHlink>
        <a:srgbClr val="0070C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Ethernet Alliance PowerPoint Template Blue 09 2012</Template>
  <TotalTime>6991</TotalTime>
  <Words>3350</Words>
  <Application>Microsoft Office PowerPoint</Application>
  <PresentationFormat>On-screen Show (4:3)</PresentationFormat>
  <Paragraphs>650</Paragraphs>
  <Slides>50</Slides>
  <Notes>18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Ethernet Alliance PowerPoint Template Blue 09 2012</vt:lpstr>
      <vt:lpstr>LISA ’12:  The Evolution  of Ethernet </vt:lpstr>
      <vt:lpstr>Regarding the Views Expressed</vt:lpstr>
      <vt:lpstr>PowerPoint Presentation</vt:lpstr>
      <vt:lpstr>How do we tell the story??</vt:lpstr>
      <vt:lpstr>Thinking “Cloud” ?</vt:lpstr>
      <vt:lpstr>2015 Global Users and Network Connections</vt:lpstr>
      <vt:lpstr>Example: Financial Sector</vt:lpstr>
      <vt:lpstr>Growth is throughout the Eco-system</vt:lpstr>
      <vt:lpstr>The Equation Remains the Same</vt:lpstr>
      <vt:lpstr>Metcalfe’s Law</vt:lpstr>
      <vt:lpstr>PowerPoint Presentation</vt:lpstr>
      <vt:lpstr>Building your network</vt:lpstr>
      <vt:lpstr>What’s Your Network Concern?</vt:lpstr>
      <vt:lpstr>One Size Doesn’t Fit All Anymore </vt:lpstr>
      <vt:lpstr>IEEE 40Gb/s and 100Gb/s: Currently Defined Physical Layer Specifications</vt:lpstr>
      <vt:lpstr>Growing the 100GbE Family</vt:lpstr>
      <vt:lpstr>Forecast: 2015: Terabit! 2020:10 Terabit!</vt:lpstr>
      <vt:lpstr>The Future is Here</vt:lpstr>
      <vt:lpstr>PowerPoint Presentation</vt:lpstr>
      <vt:lpstr>Ethernet’s Expanding Eco-system</vt:lpstr>
      <vt:lpstr>The Growth of Ethernet</vt:lpstr>
      <vt:lpstr>Ethernet Port Shipments</vt:lpstr>
      <vt:lpstr>The 10GbE Server Market Looks Bright!</vt:lpstr>
      <vt:lpstr>External Storage Shipments</vt:lpstr>
      <vt:lpstr>Global IP Traffic by  Local Access Technology</vt:lpstr>
      <vt:lpstr>Data Center Growth</vt:lpstr>
      <vt:lpstr>Ethernet and the data center</vt:lpstr>
      <vt:lpstr>Top IT Initiatives </vt:lpstr>
      <vt:lpstr>PowerPoint Presentation</vt:lpstr>
      <vt:lpstr>PowerPoint Presentation</vt:lpstr>
      <vt:lpstr>10Gb Ethernet Solutions in the Data Center</vt:lpstr>
      <vt:lpstr>All Roads Lead to Ethernet for Data Center I/O</vt:lpstr>
      <vt:lpstr>Today’s Environment</vt:lpstr>
      <vt:lpstr>What is Data Center Bridging?</vt:lpstr>
      <vt:lpstr>Data Center Bridging (DCB) enables converged networks</vt:lpstr>
      <vt:lpstr>Data Center Bridging Standards</vt:lpstr>
      <vt:lpstr>Quick reminder on Data Center Bridging</vt:lpstr>
      <vt:lpstr>Deployment Process</vt:lpstr>
      <vt:lpstr>Enhanced Transmission Selection (ETS)</vt:lpstr>
      <vt:lpstr>Data Center Bridging eXchange (DCBX)</vt:lpstr>
      <vt:lpstr>Congestion Notification</vt:lpstr>
      <vt:lpstr>Road to Success</vt:lpstr>
      <vt:lpstr>PowerPoint Presentation</vt:lpstr>
      <vt:lpstr>Ethernet Alliance Testing  end-to-end</vt:lpstr>
      <vt:lpstr>Interoperability Demonstrations </vt:lpstr>
      <vt:lpstr>TeraFabric Plugfest 2012</vt:lpstr>
      <vt:lpstr>THE ETHERNET ALLIANCE </vt:lpstr>
      <vt:lpstr>Reaching Consensus</vt:lpstr>
      <vt:lpstr>The Ethernet Alliance</vt:lpstr>
      <vt:lpstr>Discussion and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With The Ethernet Alliance Team</dc:title>
  <dc:creator>Chauncey Schwartz</dc:creator>
  <cp:lastModifiedBy>Chauncey Schwartz</cp:lastModifiedBy>
  <cp:revision>122</cp:revision>
  <cp:lastPrinted>2012-11-21T14:34:18Z</cp:lastPrinted>
  <dcterms:created xsi:type="dcterms:W3CDTF">2012-10-09T21:37:52Z</dcterms:created>
  <dcterms:modified xsi:type="dcterms:W3CDTF">2012-12-12T16:55:13Z</dcterms:modified>
</cp:coreProperties>
</file>