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0" r:id="rId2"/>
    <p:sldId id="259" r:id="rId3"/>
    <p:sldId id="269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6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1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83848-568C-409E-A7CB-4548DE45A2B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12FD8-DCF0-431C-8A2B-472369E17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2.5/5G mainly driven</a:t>
            </a:r>
            <a:r>
              <a:rPr lang="en-US" baseline="0" dirty="0" smtClean="0"/>
              <a:t> by re-use of existing </a:t>
            </a:r>
            <a:r>
              <a:rPr lang="en-US" baseline="0" smtClean="0"/>
              <a:t>cable infrastructure </a:t>
            </a:r>
            <a:r>
              <a:rPr lang="en-US" baseline="0" dirty="0" smtClean="0"/>
              <a:t>for Wireless Access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473C-511A-43BA-8AA0-00D4C52DEA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6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[PJ] speaker notes.</a:t>
            </a:r>
          </a:p>
          <a:p>
            <a:r>
              <a:rPr lang="en-US" dirty="0" smtClean="0"/>
              <a:t>On this slide I want to talk about how the access</a:t>
            </a:r>
            <a:r>
              <a:rPr lang="en-US" baseline="0" dirty="0" smtClean="0"/>
              <a:t> layer switches interact with the 802.11 APs.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I look at a typical enterprise access switch today, it has 24 or 48 downlinks of 10/100/1000BT. It’s often acting as a </a:t>
            </a:r>
            <a:r>
              <a:rPr lang="en-US" baseline="0" dirty="0" err="1" smtClean="0"/>
              <a:t>PoE</a:t>
            </a:r>
            <a:r>
              <a:rPr lang="en-US" baseline="0" dirty="0" smtClean="0"/>
              <a:t> PSE sending 15 or 30 watts towards the downlink. When the current work for 4 pair </a:t>
            </a:r>
            <a:r>
              <a:rPr lang="en-US" baseline="0" dirty="0" err="1" smtClean="0"/>
              <a:t>poe</a:t>
            </a:r>
            <a:r>
              <a:rPr lang="en-US" baseline="0" dirty="0" smtClean="0"/>
              <a:t> completes, that power number will jump.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I said before, enterprise access links are running 1000BASE-T with Poe over Cat 5e or CAT6. New installs looking for 10+years of life are moving towards Cat 6A or above, but that’s showing up in less than 25% of the networks today.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Wireless APs are the standout use case for this CFI. The enterprise A market is dominated by APs that look like this one. They link 802.11 to 802.3, are normally </a:t>
            </a:r>
            <a:r>
              <a:rPr lang="en-US" baseline="0" dirty="0" err="1" smtClean="0"/>
              <a:t>PoE</a:t>
            </a:r>
            <a:r>
              <a:rPr lang="en-US" baseline="0" dirty="0" smtClean="0"/>
              <a:t> powered, and need a low footprint. By that, I mean that they are very sensitive to cost, power and heat limitations.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rapid increase in system bandwidth coming with the changes in 802.11ac are driving the APs to and beyond the bandwidth of a single 1000BASE-T link. Today this can only be resolved with link aggregation which requires pulling two cables to the AP, or 10GBASE-T, which needs new CAT6A cable, and has other challenges for the AP builder including power and heat.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enable simple adoption of the new 11ac wave 2 APs,  we need to enable them to use the existing installed cabling.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67232-BDE9-4A09-A3C2-D24ECB7196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8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8852-DE18-488B-B950-E77BD755C2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5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8852-DE18-488B-B950-E77BD755C2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60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8852-DE18-488B-B950-E77BD755C2E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8852-DE18-488B-B950-E77BD755C2E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50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8852-DE18-488B-B950-E77BD755C2E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hernetalliance.org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facebook.com/pages/Ethernet-Alliance/175317229233420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admin@ethernetalliance.or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://us.linkedin.com/company/ethernet-alliance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6260" cy="686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5221" y="1884853"/>
            <a:ext cx="6983605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The 2015 Ethernet Roadmap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5173" y="3549786"/>
            <a:ext cx="6903219" cy="509752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75173" y="4079439"/>
            <a:ext cx="6913267" cy="509752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75173" y="4618276"/>
            <a:ext cx="6903219" cy="509752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67165" y="6587923"/>
            <a:ext cx="1808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www.ethernetalliance.org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9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2217"/>
            <a:ext cx="7772400" cy="1470025"/>
          </a:xfrm>
        </p:spPr>
        <p:txBody>
          <a:bodyPr/>
          <a:lstStyle>
            <a:lvl1pPr>
              <a:defRPr baseline="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58" y="376668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58" y="3382414"/>
            <a:ext cx="3095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46" y="479305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738564" y="1671107"/>
            <a:ext cx="5370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If you have any questions or comments, please email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hlinkClick r:id="rId6"/>
              </a:rPr>
              <a:t>admin@ethernetalliance.org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66017" y="4740007"/>
            <a:ext cx="505810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indent="0">
              <a:spcBef>
                <a:spcPts val="900"/>
              </a:spcBef>
              <a:buNone/>
              <a:tabLst>
                <a:tab pos="9144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Visit the Ethernet Alliance </a:t>
            </a:r>
          </a:p>
          <a:p>
            <a:pPr marL="55563" indent="0">
              <a:spcBef>
                <a:spcPts val="900"/>
              </a:spcBef>
              <a:buNone/>
              <a:tabLst>
                <a:tab pos="9144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on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hlinkClick r:id="rId7"/>
              </a:rPr>
              <a:t>Facebook</a:t>
            </a: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584539" y="2986331"/>
            <a:ext cx="593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Ethernet Alliance: visit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hlinkClick r:id="rId8"/>
              </a:rPr>
              <a:t>www.ethernetalliance.org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896594" y="3344225"/>
            <a:ext cx="5434442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indent="0">
              <a:spcBef>
                <a:spcPts val="900"/>
              </a:spcBef>
              <a:buNone/>
              <a:tabLst>
                <a:tab pos="9144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Join the Ethernet Alliance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hlinkClick r:id="rId9"/>
              </a:rPr>
              <a:t>LinkedIn group</a:t>
            </a:r>
            <a:endParaRPr lang="en-US" sz="1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55563" indent="0">
              <a:spcBef>
                <a:spcPts val="900"/>
              </a:spcBef>
              <a:buNone/>
              <a:tabLst>
                <a:tab pos="9144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Follow @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EthernetAllianc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on Twitter</a:t>
            </a:r>
          </a:p>
        </p:txBody>
      </p:sp>
    </p:spTree>
    <p:extLst>
      <p:ext uri="{BB962C8B-B14F-4D97-AF65-F5344CB8AC3E}">
        <p14:creationId xmlns:p14="http://schemas.microsoft.com/office/powerpoint/2010/main" val="258995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9A1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5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3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8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144" y="6316158"/>
            <a:ext cx="1009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96B9A3-4D71-4ACC-9889-D9773D8EA15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288" y="63161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3131" y="63237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803112"/>
            <a:ext cx="1607736" cy="1336441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hernetalliance.org/roadmap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Ethernet Roadmap </a:t>
            </a:r>
            <a:r>
              <a:rPr lang="en-US" dirty="0" err="1" smtClean="0"/>
              <a:t>PAnel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173" y="3549786"/>
            <a:ext cx="6903219" cy="9714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Scott </a:t>
            </a:r>
            <a:r>
              <a:rPr lang="en-US" dirty="0" err="1" smtClean="0"/>
              <a:t>Kipp</a:t>
            </a:r>
            <a:endParaRPr lang="en-US" dirty="0" smtClean="0"/>
          </a:p>
          <a:p>
            <a:r>
              <a:rPr lang="en-US" dirty="0" smtClean="0"/>
              <a:t>March 15,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Roadmap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free map is available after the panel</a:t>
            </a:r>
          </a:p>
          <a:p>
            <a:r>
              <a:rPr lang="en-US" dirty="0" smtClean="0"/>
              <a:t>Free downloads at </a:t>
            </a:r>
            <a:r>
              <a:rPr lang="en-US" dirty="0" smtClean="0">
                <a:hlinkClick r:id="rId2"/>
              </a:rPr>
              <a:t>www.ethernetalliance.org/roadmap/</a:t>
            </a:r>
            <a:endParaRPr lang="en-US" dirty="0" smtClean="0"/>
          </a:p>
          <a:p>
            <a:pPr lvl="1"/>
            <a:r>
              <a:rPr lang="en-US" dirty="0" smtClean="0"/>
              <a:t>Pdf of map</a:t>
            </a:r>
          </a:p>
          <a:p>
            <a:pPr lvl="1"/>
            <a:r>
              <a:rPr lang="en-US" dirty="0" smtClean="0"/>
              <a:t>White paper</a:t>
            </a:r>
          </a:p>
          <a:p>
            <a:pPr lvl="1"/>
            <a:r>
              <a:rPr lang="en-US" dirty="0" smtClean="0"/>
              <a:t>Presentation with graphics for your use</a:t>
            </a:r>
          </a:p>
          <a:p>
            <a:r>
              <a:rPr lang="en-US" dirty="0" smtClean="0"/>
              <a:t>Free maps at Ethernet Alliance Booth #2531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Technology Drivers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Mark Gustlin -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0AC36"/>
                </a:solidFill>
              </a:rPr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views we are expressing in this presentation are our own personal views and should not be considered the views or positions of the Ethernet Alliance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02" y="274638"/>
            <a:ext cx="8839200" cy="7201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0AC36"/>
                </a:solidFill>
              </a:rPr>
              <a:t>Why So Many Speeds?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664"/>
            <a:ext cx="8229600" cy="47526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markets demand cost optimized solutions </a:t>
            </a:r>
          </a:p>
          <a:p>
            <a:pPr lvl="1"/>
            <a:r>
              <a:rPr lang="en-US" sz="2400" dirty="0" smtClean="0"/>
              <a:t>2.5/5GbE </a:t>
            </a:r>
            <a:r>
              <a:rPr lang="en-US" sz="2400" dirty="0"/>
              <a:t>are examples of an optimized data rate for Enterprise </a:t>
            </a:r>
            <a:r>
              <a:rPr lang="en-US" sz="2400" dirty="0" smtClean="0"/>
              <a:t>access</a:t>
            </a:r>
          </a:p>
          <a:p>
            <a:r>
              <a:rPr lang="en-US" sz="2800" dirty="0" smtClean="0"/>
              <a:t>Newer speeds becoming more difficult to achieve</a:t>
            </a:r>
          </a:p>
          <a:p>
            <a:pPr lvl="1"/>
            <a:r>
              <a:rPr lang="en-US" sz="2400" dirty="0"/>
              <a:t>400GbE being driven by achievable </a:t>
            </a:r>
            <a:r>
              <a:rPr lang="en-US" sz="2400" dirty="0" smtClean="0"/>
              <a:t>technology</a:t>
            </a:r>
          </a:p>
          <a:p>
            <a:r>
              <a:rPr lang="en-US" sz="2800" dirty="0" smtClean="0"/>
              <a:t>25GbE is an optimization around industry lane rates for Data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6166"/>
            <a:ext cx="8839200" cy="720149"/>
          </a:xfrm>
        </p:spPr>
        <p:txBody>
          <a:bodyPr>
            <a:normAutofit fontScale="90000"/>
          </a:bodyPr>
          <a:lstStyle/>
          <a:p>
            <a:r>
              <a:rPr lang="en-US" dirty="0"/>
              <a:t>400GbE, </a:t>
            </a:r>
            <a:r>
              <a:rPr lang="en-US" dirty="0" smtClean="0"/>
              <a:t>Why Not </a:t>
            </a:r>
            <a:r>
              <a:rPr lang="en-US" dirty="0"/>
              <a:t>1Tb?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Optical and electrical lane rate technology today makes 400GbE more achievable</a:t>
            </a:r>
          </a:p>
          <a:p>
            <a:r>
              <a:rPr lang="en-US" sz="2800" dirty="0" smtClean="0"/>
              <a:t>16x25G and 8x50G electrical interfaces for 400G</a:t>
            </a:r>
          </a:p>
          <a:p>
            <a:pPr lvl="1"/>
            <a:r>
              <a:rPr lang="en-US" sz="2400" dirty="0" smtClean="0"/>
              <a:t>Would be 40x25G and 20x50G for 1Tb today, which is too many lanes for an optical module</a:t>
            </a:r>
          </a:p>
          <a:p>
            <a:r>
              <a:rPr lang="en-US" sz="2800" dirty="0" smtClean="0"/>
              <a:t>8x50G and 4x100G optical lanes for SMF 400G</a:t>
            </a:r>
          </a:p>
          <a:p>
            <a:pPr lvl="1"/>
            <a:r>
              <a:rPr lang="en-US" sz="2400" dirty="0" smtClean="0"/>
              <a:t>Would be 20x50G or 10x100G for 1Tb optical interfaces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FEC for Multiple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665"/>
            <a:ext cx="8229600" cy="4780390"/>
          </a:xfrm>
        </p:spPr>
        <p:txBody>
          <a:bodyPr>
            <a:normAutofit/>
          </a:bodyPr>
          <a:lstStyle/>
          <a:p>
            <a:pPr marL="411480"/>
            <a:r>
              <a:rPr lang="en-US" sz="2000" dirty="0"/>
              <a:t>The industry is </a:t>
            </a:r>
            <a:r>
              <a:rPr lang="en-US" sz="2000" dirty="0" smtClean="0"/>
              <a:t>adept at </a:t>
            </a:r>
            <a:r>
              <a:rPr lang="en-US" sz="2000" dirty="0"/>
              <a:t>re-using technology across Ethernet rates</a:t>
            </a:r>
          </a:p>
          <a:p>
            <a:pPr marL="646938" lvl="1"/>
            <a:r>
              <a:rPr lang="en-US" sz="1800" dirty="0" smtClean="0"/>
              <a:t>At 25GbE </a:t>
            </a:r>
            <a:r>
              <a:rPr lang="en-US" sz="1800" dirty="0"/>
              <a:t>the reuse of electrical, optical and FEC technology from 100GbE, also earlier 100GbE re-used 10GbE technology</a:t>
            </a:r>
          </a:p>
          <a:p>
            <a:pPr marL="354330" indent="-285750"/>
            <a:r>
              <a:rPr lang="en-US" sz="2000" dirty="0"/>
              <a:t>FEC is likely to be required on many interfaces going forward, faster electrical and optical interfaces are requiring it </a:t>
            </a:r>
          </a:p>
          <a:p>
            <a:pPr marL="354330" indent="-285750"/>
            <a:r>
              <a:rPr lang="en-US" sz="2000" dirty="0"/>
              <a:t>There are some challenges however, when you re-use a FEC code designed for one speed, you might get higher </a:t>
            </a:r>
            <a:r>
              <a:rPr lang="en-US" sz="2000" dirty="0" smtClean="0"/>
              <a:t>latency than </a:t>
            </a:r>
            <a:r>
              <a:rPr lang="en-US" sz="2000" dirty="0"/>
              <a:t>desired </a:t>
            </a:r>
          </a:p>
          <a:p>
            <a:pPr marL="354330" indent="-285750"/>
            <a:r>
              <a:rPr lang="en-US" sz="2000" dirty="0"/>
              <a:t>The KR4 FEC designed for 100GbE is now being re-used at 25GbE</a:t>
            </a:r>
          </a:p>
          <a:p>
            <a:pPr marL="646938" lvl="1"/>
            <a:r>
              <a:rPr lang="en-US" sz="1800" dirty="0"/>
              <a:t>It achieves it’s target latency of ~100ns at 100G</a:t>
            </a:r>
          </a:p>
          <a:p>
            <a:pPr marL="646938" lvl="1"/>
            <a:r>
              <a:rPr lang="en-US" sz="1800" dirty="0"/>
              <a:t>But at 25GbE is ~ 250ns of latency </a:t>
            </a:r>
          </a:p>
          <a:p>
            <a:pPr marL="646938" lvl="1"/>
            <a:r>
              <a:rPr lang="en-US" sz="1800" dirty="0"/>
              <a:t>Latency requirements are dependent on application, but many </a:t>
            </a:r>
            <a:r>
              <a:rPr lang="en-US" sz="1800" dirty="0" smtClean="0"/>
              <a:t>data center </a:t>
            </a:r>
            <a:r>
              <a:rPr lang="en-US" sz="1800" dirty="0"/>
              <a:t>applications have very stringent requirements </a:t>
            </a:r>
          </a:p>
          <a:p>
            <a:pPr marL="354330" indent="-285750"/>
            <a:r>
              <a:rPr lang="en-US" sz="2000" dirty="0"/>
              <a:t>When developing a new FEC, we need to keep in mind all potential </a:t>
            </a:r>
            <a:r>
              <a:rPr lang="en-US" sz="2000" dirty="0" smtClean="0"/>
              <a:t>applications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5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FlexEthernet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665"/>
            <a:ext cx="8229600" cy="4632608"/>
          </a:xfrm>
        </p:spPr>
        <p:txBody>
          <a:bodyPr>
            <a:normAutofit/>
          </a:bodyPr>
          <a:lstStyle/>
          <a:p>
            <a:pPr marL="411480"/>
            <a:r>
              <a:rPr lang="en-US" sz="2000" dirty="0"/>
              <a:t>FlexEthernet is just what it’s name implies, a flexible rate Ethernet </a:t>
            </a:r>
            <a:r>
              <a:rPr lang="en-US" sz="2000" dirty="0" smtClean="0"/>
              <a:t>variant, with a </a:t>
            </a:r>
            <a:r>
              <a:rPr lang="en-US" sz="2000" dirty="0"/>
              <a:t>number of target </a:t>
            </a:r>
            <a:r>
              <a:rPr lang="en-US" sz="2000" dirty="0" smtClean="0"/>
              <a:t>uses:</a:t>
            </a:r>
            <a:endParaRPr lang="en-US" sz="2000" dirty="0"/>
          </a:p>
          <a:p>
            <a:pPr marL="646938" lvl="1"/>
            <a:r>
              <a:rPr lang="en-US" sz="1800" dirty="0"/>
              <a:t>Sub-rate interfaces (less bandwidth than a given IEEE PMD supports)</a:t>
            </a:r>
          </a:p>
          <a:p>
            <a:pPr marL="646938" lvl="1"/>
            <a:r>
              <a:rPr lang="en-US" sz="1800" dirty="0" smtClean="0"/>
              <a:t>Bonding </a:t>
            </a:r>
            <a:r>
              <a:rPr lang="en-US" sz="1800" dirty="0"/>
              <a:t>interfaces (more bandwidth than a given IEEE PMD supports)</a:t>
            </a:r>
          </a:p>
          <a:p>
            <a:pPr marL="646938" lvl="1"/>
            <a:r>
              <a:rPr lang="en-US" sz="1800" dirty="0"/>
              <a:t>Channelization (carry </a:t>
            </a:r>
            <a:r>
              <a:rPr lang="en-US" sz="1800" dirty="0" err="1"/>
              <a:t>nx</a:t>
            </a:r>
            <a:r>
              <a:rPr lang="en-US" sz="1800" dirty="0"/>
              <a:t> lower speed channels over an IEEE PMD)</a:t>
            </a:r>
          </a:p>
          <a:p>
            <a:pPr marL="354330" indent="-285750"/>
            <a:r>
              <a:rPr lang="en-US" sz="2000" dirty="0"/>
              <a:t>Why do this?</a:t>
            </a:r>
          </a:p>
          <a:p>
            <a:pPr marL="646938" lvl="1"/>
            <a:r>
              <a:rPr lang="en-US" sz="1800" dirty="0"/>
              <a:t>Allows more flexibility to match transport rates</a:t>
            </a:r>
          </a:p>
          <a:p>
            <a:pPr marL="646938" lvl="1"/>
            <a:r>
              <a:rPr lang="en-US" sz="1800" dirty="0"/>
              <a:t>Supports higher speed interfaces in the future before IEEE has defined a new </a:t>
            </a:r>
            <a:r>
              <a:rPr lang="en-US" sz="1800" dirty="0" smtClean="0"/>
              <a:t>rate/PMD</a:t>
            </a:r>
            <a:endParaRPr lang="en-US" sz="1800" dirty="0"/>
          </a:p>
          <a:p>
            <a:pPr marL="646938" lvl="1"/>
            <a:r>
              <a:rPr lang="en-US" sz="1800" dirty="0"/>
              <a:t>Allows you to carry multiple lower speed interfaces over a higher speed infrastructure (similar to </a:t>
            </a:r>
            <a:r>
              <a:rPr lang="en-US" sz="1800" dirty="0" smtClean="0"/>
              <a:t>the MLG </a:t>
            </a:r>
            <a:r>
              <a:rPr lang="en-US" sz="1800" dirty="0"/>
              <a:t>protocol)</a:t>
            </a:r>
          </a:p>
          <a:p>
            <a:pPr marL="354330" indent="-285750"/>
            <a:r>
              <a:rPr lang="en-US" sz="2000" dirty="0"/>
              <a:t>FlexEthernet is being standardized in the OIF, project started in January</a:t>
            </a:r>
          </a:p>
          <a:p>
            <a:pPr marL="646938" lvl="1"/>
            <a:r>
              <a:rPr lang="en-US" sz="1800" dirty="0"/>
              <a:t>Project will re-use existing and future MAC/PCS layers from IEEE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FlexEthernet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665"/>
            <a:ext cx="8436708" cy="1720568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figure shows one prominent application for FlexEthernet</a:t>
            </a:r>
          </a:p>
          <a:p>
            <a:pPr marL="646938" lvl="1"/>
            <a:r>
              <a:rPr lang="en-US" sz="2400" dirty="0"/>
              <a:t>This is a sub rate example</a:t>
            </a:r>
          </a:p>
          <a:p>
            <a:pPr marL="646938" lvl="1"/>
            <a:r>
              <a:rPr lang="en-US" sz="2400" dirty="0"/>
              <a:t>One </a:t>
            </a:r>
            <a:r>
              <a:rPr lang="en-US" sz="2400" dirty="0" smtClean="0"/>
              <a:t>possibility is </a:t>
            </a:r>
            <a:r>
              <a:rPr lang="en-US" sz="2400" dirty="0"/>
              <a:t>using a 400GbE IEEE PMD, and sub rate at 200G to match the transport </a:t>
            </a:r>
            <a:r>
              <a:rPr lang="en-US" sz="2400" dirty="0" smtClean="0"/>
              <a:t>capability</a:t>
            </a:r>
            <a:endParaRPr lang="en-US" sz="3200" dirty="0"/>
          </a:p>
          <a:p>
            <a:endParaRPr lang="en-US" dirty="0"/>
          </a:p>
        </p:txBody>
      </p:sp>
      <p:sp>
        <p:nvSpPr>
          <p:cNvPr id="17" name="Can 16"/>
          <p:cNvSpPr/>
          <p:nvPr/>
        </p:nvSpPr>
        <p:spPr bwMode="auto">
          <a:xfrm rot="16200000">
            <a:off x="4641303" y="2654731"/>
            <a:ext cx="88900" cy="2417762"/>
          </a:xfrm>
          <a:prstGeom prst="can">
            <a:avLst/>
          </a:prstGeom>
          <a:gradFill flip="none" rotWithShape="1">
            <a:gsLst>
              <a:gs pos="0">
                <a:srgbClr val="FF0000"/>
              </a:gs>
              <a:gs pos="21000">
                <a:srgbClr val="FFFF00"/>
              </a:gs>
              <a:gs pos="48000">
                <a:schemeClr val="accent4">
                  <a:lumMod val="75000"/>
                </a:schemeClr>
              </a:gs>
              <a:gs pos="74000">
                <a:srgbClr val="0000FF"/>
              </a:gs>
              <a:gs pos="98000">
                <a:srgbClr val="660066"/>
              </a:gs>
            </a:gsLst>
            <a:lin ang="27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9814" tIns="34906" rIns="69814" bIns="34906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defTabSz="692311">
              <a:lnSpc>
                <a:spcPct val="90000"/>
              </a:lnSpc>
              <a:defRPr/>
            </a:pPr>
            <a:endParaRPr lang="en-US" sz="900" dirty="0"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67597" y="3401170"/>
            <a:ext cx="891405" cy="9275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9814" tIns="34906" rIns="69814" bIns="34906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dirty="0" smtClean="0">
                <a:solidFill>
                  <a:srgbClr val="0000FF"/>
                </a:solidFill>
              </a:rPr>
              <a:t>Transport Gear</a:t>
            </a:r>
            <a:endParaRPr lang="en-US" altLang="en-US" sz="14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16200000">
            <a:off x="6623946" y="3685852"/>
            <a:ext cx="611619" cy="3428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9814" tIns="34906" rIns="69814" bIns="34906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PMD</a:t>
            </a:r>
          </a:p>
        </p:txBody>
      </p:sp>
      <p:sp>
        <p:nvSpPr>
          <p:cNvPr id="12" name="Rectangle 11"/>
          <p:cNvSpPr/>
          <p:nvPr/>
        </p:nvSpPr>
        <p:spPr bwMode="auto">
          <a:xfrm rot="5400000">
            <a:off x="7741739" y="3517771"/>
            <a:ext cx="927547" cy="685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69814" tIns="34906" rIns="69814" bIns="34906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defTabSz="692311">
              <a:lnSpc>
                <a:spcPct val="90000"/>
              </a:lnSpc>
              <a:defRPr/>
            </a:pPr>
            <a:r>
              <a:rPr lang="en-US" sz="1400" dirty="0" smtClean="0">
                <a:solidFill>
                  <a:srgbClr val="0000FF"/>
                </a:solidFill>
                <a:latin typeface="Times" charset="0"/>
                <a:ea typeface="ＭＳ Ｐゴシック" charset="0"/>
              </a:rPr>
              <a:t>Router</a:t>
            </a:r>
            <a:endParaRPr lang="en-US" sz="140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7385395" y="3685852"/>
            <a:ext cx="611620" cy="3428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9814" tIns="34906" rIns="69814" bIns="34906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>
                <a:solidFill>
                  <a:srgbClr val="0000FF"/>
                </a:solidFill>
                <a:latin typeface="Arial" panose="020B0604020202020204" pitchFamily="34" charset="0"/>
              </a:rPr>
              <a:t>PMD</a:t>
            </a:r>
          </a:p>
        </p:txBody>
      </p:sp>
      <p:sp>
        <p:nvSpPr>
          <p:cNvPr id="15" name="Shape 122"/>
          <p:cNvSpPr>
            <a:spLocks/>
          </p:cNvSpPr>
          <p:nvPr/>
        </p:nvSpPr>
        <p:spPr bwMode="auto">
          <a:xfrm>
            <a:off x="4415128" y="3954448"/>
            <a:ext cx="300652" cy="797781"/>
          </a:xfrm>
          <a:custGeom>
            <a:avLst/>
            <a:gdLst>
              <a:gd name="T0" fmla="*/ 2147483647 w 8589"/>
              <a:gd name="T1" fmla="*/ 0 h 26750"/>
              <a:gd name="T2" fmla="*/ 2147483647 w 8589"/>
              <a:gd name="T3" fmla="*/ 2147483647 h 26750"/>
              <a:gd name="T4" fmla="*/ 2147483647 w 8589"/>
              <a:gd name="T5" fmla="*/ 2147483647 h 26750"/>
              <a:gd name="T6" fmla="*/ 2147483647 w 8589"/>
              <a:gd name="T7" fmla="*/ 2147483647 h 26750"/>
              <a:gd name="T8" fmla="*/ 0 60000 65536"/>
              <a:gd name="T9" fmla="*/ 0 60000 65536"/>
              <a:gd name="T10" fmla="*/ 0 60000 65536"/>
              <a:gd name="T11" fmla="*/ 0 60000 65536"/>
              <a:gd name="T12" fmla="*/ 0 w 8589"/>
              <a:gd name="T13" fmla="*/ 0 h 26750"/>
              <a:gd name="T14" fmla="*/ 8589 w 8589"/>
              <a:gd name="T15" fmla="*/ 26750 h 26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89" h="26750" extrusionOk="0">
                <a:moveTo>
                  <a:pt x="5376" y="0"/>
                </a:moveTo>
                <a:cubicBezTo>
                  <a:pt x="4501" y="1661"/>
                  <a:pt x="-393" y="8392"/>
                  <a:pt x="131" y="9966"/>
                </a:cubicBezTo>
                <a:cubicBezTo>
                  <a:pt x="655" y="11539"/>
                  <a:pt x="8260" y="6643"/>
                  <a:pt x="8523" y="9441"/>
                </a:cubicBezTo>
                <a:cubicBezTo>
                  <a:pt x="8785" y="12238"/>
                  <a:pt x="2840" y="23865"/>
                  <a:pt x="1704" y="2675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Shape 123"/>
          <p:cNvSpPr txBox="1">
            <a:spLocks noChangeArrowheads="1"/>
          </p:cNvSpPr>
          <p:nvPr/>
        </p:nvSpPr>
        <p:spPr bwMode="auto">
          <a:xfrm>
            <a:off x="3458511" y="4783560"/>
            <a:ext cx="2475363" cy="51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95" tIns="127995" rIns="127995" bIns="127995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Transport pipe is smaller than </a:t>
            </a:r>
            <a:r>
              <a:rPr lang="en-US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PMD (for example 200G)</a:t>
            </a:r>
            <a:endParaRPr lang="en-US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/>
          <p:cNvCxnSpPr>
            <a:stCxn id="11" idx="2"/>
            <a:endCxn id="13" idx="0"/>
          </p:cNvCxnSpPr>
          <p:nvPr/>
        </p:nvCxnSpPr>
        <p:spPr>
          <a:xfrm>
            <a:off x="7101180" y="3857276"/>
            <a:ext cx="418601" cy="0"/>
          </a:xfrm>
          <a:prstGeom prst="line">
            <a:avLst/>
          </a:prstGeom>
          <a:ln w="177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609977" y="3393501"/>
            <a:ext cx="891405" cy="9275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9814" tIns="34906" rIns="69814" bIns="34906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dirty="0" smtClean="0">
                <a:solidFill>
                  <a:srgbClr val="0000FF"/>
                </a:solidFill>
              </a:rPr>
              <a:t>Transport Gear</a:t>
            </a:r>
            <a:endParaRPr lang="en-US" altLang="en-US" sz="14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16200000">
            <a:off x="2143703" y="3697363"/>
            <a:ext cx="611619" cy="3428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9814" tIns="34906" rIns="69814" bIns="34906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PMD</a:t>
            </a:r>
          </a:p>
        </p:txBody>
      </p:sp>
      <p:sp>
        <p:nvSpPr>
          <p:cNvPr id="23" name="Rectangle 22"/>
          <p:cNvSpPr/>
          <p:nvPr/>
        </p:nvSpPr>
        <p:spPr bwMode="auto">
          <a:xfrm rot="5400000">
            <a:off x="719651" y="3522060"/>
            <a:ext cx="927547" cy="685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69814" tIns="34906" rIns="69814" bIns="34906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defTabSz="692311">
              <a:lnSpc>
                <a:spcPct val="90000"/>
              </a:lnSpc>
              <a:defRPr/>
            </a:pPr>
            <a:r>
              <a:rPr lang="en-US" sz="1400" dirty="0" smtClean="0">
                <a:solidFill>
                  <a:srgbClr val="0000FF"/>
                </a:solidFill>
                <a:latin typeface="Times" charset="0"/>
                <a:ea typeface="ＭＳ Ｐゴシック" charset="0"/>
              </a:rPr>
              <a:t>Router</a:t>
            </a:r>
            <a:endParaRPr lang="en-US" sz="140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859487" y="3864943"/>
            <a:ext cx="418601" cy="0"/>
          </a:xfrm>
          <a:prstGeom prst="line">
            <a:avLst/>
          </a:prstGeom>
          <a:ln w="177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 rot="16200000">
            <a:off x="1391922" y="3701906"/>
            <a:ext cx="611620" cy="3428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9814" tIns="34906" rIns="69814" bIns="34906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2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>
                <a:solidFill>
                  <a:srgbClr val="0000FF"/>
                </a:solidFill>
                <a:latin typeface="Arial" panose="020B0604020202020204" pitchFamily="34" charset="0"/>
              </a:rPr>
              <a:t>PMD</a:t>
            </a:r>
          </a:p>
        </p:txBody>
      </p:sp>
    </p:spTree>
    <p:extLst>
      <p:ext uri="{BB962C8B-B14F-4D97-AF65-F5344CB8AC3E}">
        <p14:creationId xmlns:p14="http://schemas.microsoft.com/office/powerpoint/2010/main" val="27122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FPGAs in Emerging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/>
            <a:r>
              <a:rPr lang="en-US" sz="2400" dirty="0"/>
              <a:t>FGPAs are one of the best tools to support emerging and changing standards</a:t>
            </a:r>
          </a:p>
          <a:p>
            <a:pPr marL="646938" lvl="1"/>
            <a:r>
              <a:rPr lang="en-US" sz="2000" dirty="0"/>
              <a:t>FPGAs by design are flexible, and can keep up with ever changing standards</a:t>
            </a:r>
          </a:p>
          <a:p>
            <a:pPr marL="646938" lvl="1"/>
            <a:r>
              <a:rPr lang="en-US" sz="2000" dirty="0"/>
              <a:t>They can be used to support </a:t>
            </a:r>
            <a:r>
              <a:rPr lang="en-US" sz="2000" dirty="0" smtClean="0"/>
              <a:t>2.5/5GbE, 25GbE</a:t>
            </a:r>
            <a:r>
              <a:rPr lang="en-US" sz="2000" dirty="0"/>
              <a:t>, 50GbE, 400GbE and FlexEthernet well in front of the standards being finalized</a:t>
            </a:r>
          </a:p>
          <a:p>
            <a:pPr marL="646938" lvl="1"/>
            <a:r>
              <a:rPr lang="en-US" sz="2000" dirty="0" smtClean="0"/>
              <a:t>FPGAs </a:t>
            </a:r>
            <a:r>
              <a:rPr lang="en-US" sz="2000" dirty="0"/>
              <a:t>support high density 25G SerDes interfaces today, </a:t>
            </a:r>
            <a:r>
              <a:rPr lang="en-US" sz="2000" dirty="0" smtClean="0"/>
              <a:t>capable of </a:t>
            </a:r>
            <a:r>
              <a:rPr lang="en-US" sz="2000" dirty="0"/>
              <a:t>driving </a:t>
            </a:r>
            <a:r>
              <a:rPr lang="en-US" sz="2000" dirty="0" smtClean="0"/>
              <a:t>chip </a:t>
            </a:r>
            <a:r>
              <a:rPr lang="en-US" sz="2000" dirty="0"/>
              <a:t>to module </a:t>
            </a:r>
            <a:r>
              <a:rPr lang="en-US" sz="2000" dirty="0" smtClean="0"/>
              <a:t>interfaces all </a:t>
            </a:r>
            <a:r>
              <a:rPr lang="en-US" sz="2000" dirty="0"/>
              <a:t>the way up to copper cable and backplane </a:t>
            </a:r>
            <a:r>
              <a:rPr lang="en-US" sz="2000" dirty="0" smtClean="0"/>
              <a:t>interfaces</a:t>
            </a:r>
          </a:p>
          <a:p>
            <a:pPr marL="1046988" lvl="2"/>
            <a:r>
              <a:rPr lang="en-US" sz="2000" dirty="0" smtClean="0"/>
              <a:t>Direct connections to industry standard modules</a:t>
            </a:r>
            <a:endParaRPr lang="en-US" sz="2000" dirty="0"/>
          </a:p>
          <a:p>
            <a:pPr marL="646938" lvl="1"/>
            <a:r>
              <a:rPr lang="en-US" sz="2000" dirty="0" smtClean="0"/>
              <a:t>IP exists today for pre-standard 2.5/5GbE, 25GbE </a:t>
            </a:r>
            <a:r>
              <a:rPr lang="en-US" sz="2000" dirty="0"/>
              <a:t>and 400GbE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Copper Connectivity in The 2015 Ethernet Roadmap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aka, what’s the competition doing?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173" y="3549786"/>
            <a:ext cx="6903219" cy="9714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David Chalupsky</a:t>
            </a:r>
          </a:p>
          <a:p>
            <a:r>
              <a:rPr lang="en-US" dirty="0" smtClean="0"/>
              <a:t>March 24,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11:30-11:40 – The 2015 Ethernet Roadmap – Scott </a:t>
            </a:r>
            <a:r>
              <a:rPr lang="en-US" sz="2400" dirty="0" err="1" smtClean="0"/>
              <a:t>Kipp</a:t>
            </a:r>
            <a:r>
              <a:rPr lang="en-US" sz="2400" dirty="0" smtClean="0"/>
              <a:t>, Brocade </a:t>
            </a:r>
          </a:p>
          <a:p>
            <a:r>
              <a:rPr lang="en-US" sz="2400" dirty="0" smtClean="0"/>
              <a:t>11:40-11:50 – Ethernet Technology Drivers - Mark </a:t>
            </a:r>
            <a:r>
              <a:rPr lang="en-US" sz="2400" dirty="0" err="1" smtClean="0"/>
              <a:t>Gustlin</a:t>
            </a:r>
            <a:r>
              <a:rPr lang="en-US" sz="2400" dirty="0" smtClean="0"/>
              <a:t>, Xilinx</a:t>
            </a:r>
          </a:p>
          <a:p>
            <a:r>
              <a:rPr lang="en-US" sz="2400" dirty="0" smtClean="0"/>
              <a:t>11:50-12:00 </a:t>
            </a:r>
            <a:r>
              <a:rPr lang="en-US" sz="2400" dirty="0"/>
              <a:t>– </a:t>
            </a:r>
            <a:r>
              <a:rPr lang="en-US" sz="2400" dirty="0" smtClean="0"/>
              <a:t>Copper Connectivity in the 2015 Ethernet Roadmap </a:t>
            </a:r>
            <a:r>
              <a:rPr lang="en-US" sz="2400" dirty="0"/>
              <a:t>- David </a:t>
            </a:r>
            <a:r>
              <a:rPr lang="en-US" sz="2400" dirty="0" err="1" smtClean="0"/>
              <a:t>Chalupsky</a:t>
            </a:r>
            <a:r>
              <a:rPr lang="en-US" sz="2400" dirty="0" smtClean="0"/>
              <a:t>, Intel</a:t>
            </a:r>
          </a:p>
          <a:p>
            <a:r>
              <a:rPr lang="en-US" sz="2400" dirty="0" smtClean="0"/>
              <a:t>12:00-12:10 – Implications of 50G SERDES Speeds on Ethernet speeds </a:t>
            </a:r>
            <a:r>
              <a:rPr lang="en-US" sz="2400" dirty="0"/>
              <a:t>- </a:t>
            </a:r>
            <a:r>
              <a:rPr lang="en-US" sz="2400" dirty="0" err="1" smtClean="0"/>
              <a:t>Kapil</a:t>
            </a:r>
            <a:r>
              <a:rPr lang="en-US" sz="2400" dirty="0" smtClean="0"/>
              <a:t> </a:t>
            </a:r>
            <a:r>
              <a:rPr lang="en-US" sz="2400" dirty="0" err="1" smtClean="0"/>
              <a:t>Shrikhandre</a:t>
            </a:r>
            <a:r>
              <a:rPr lang="en-US" sz="2400" dirty="0" smtClean="0"/>
              <a:t>, Dell</a:t>
            </a:r>
          </a:p>
          <a:p>
            <a:r>
              <a:rPr lang="en-US" sz="2400" dirty="0" smtClean="0"/>
              <a:t>12:10-12:30 – Q&amp;A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3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Active copper projects in </a:t>
            </a:r>
            <a:r>
              <a:rPr lang="en-US" sz="2000" dirty="0" smtClean="0"/>
              <a:t>IEEE 802.3</a:t>
            </a:r>
            <a:endParaRPr lang="en-US" sz="2000" dirty="0"/>
          </a:p>
          <a:p>
            <a:r>
              <a:rPr lang="en-US" sz="2000" dirty="0" smtClean="0"/>
              <a:t>Roadmaps</a:t>
            </a:r>
            <a:endParaRPr lang="en-US" sz="2000" dirty="0"/>
          </a:p>
          <a:p>
            <a:pPr lvl="1"/>
            <a:r>
              <a:rPr lang="en-US" sz="1600" dirty="0"/>
              <a:t>Twinax </a:t>
            </a:r>
            <a:r>
              <a:rPr lang="en-US" sz="1600" dirty="0" smtClean="0"/>
              <a:t>&amp; Backplane</a:t>
            </a:r>
          </a:p>
          <a:p>
            <a:pPr lvl="1"/>
            <a:r>
              <a:rPr lang="en-US" sz="1600" dirty="0" smtClean="0"/>
              <a:t>Base-t</a:t>
            </a:r>
            <a:endParaRPr lang="en-US" sz="1600" dirty="0"/>
          </a:p>
          <a:p>
            <a:r>
              <a:rPr lang="en-US" sz="2000" dirty="0"/>
              <a:t>Use cases – </a:t>
            </a:r>
          </a:p>
          <a:p>
            <a:pPr lvl="1"/>
            <a:r>
              <a:rPr lang="en-US" sz="1600" dirty="0"/>
              <a:t>Server interconnect: TOR, MOR/EOR</a:t>
            </a:r>
          </a:p>
          <a:p>
            <a:pPr lvl="1"/>
            <a:r>
              <a:rPr lang="en-US" sz="1600" dirty="0"/>
              <a:t>WAP</a:t>
            </a:r>
          </a:p>
        </p:txBody>
      </p:sp>
    </p:spTree>
    <p:extLst>
      <p:ext uri="{BB962C8B-B14F-4D97-AF65-F5344CB8AC3E}">
        <p14:creationId xmlns:p14="http://schemas.microsoft.com/office/powerpoint/2010/main" val="10481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Opinions expressed during this presentation are the views of the presenters, and should not be considered the views or positions of the Ethernet Alliance.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34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IEEE 802.3 Copper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High Speed Serial</a:t>
            </a:r>
          </a:p>
          <a:p>
            <a:pPr lvl="1"/>
            <a:r>
              <a:rPr lang="en-US" dirty="0" smtClean="0"/>
              <a:t>P802.3by 25Gb/s TF: twinax, backplane, chip-to-chip or module.   NRZ</a:t>
            </a:r>
          </a:p>
          <a:p>
            <a:pPr lvl="1"/>
            <a:r>
              <a:rPr lang="en-US" dirty="0" smtClean="0"/>
              <a:t>P802.3bs 400Gb/s TF: 50Gb/s lanes for chip-to-chip or module.  PAM4</a:t>
            </a:r>
          </a:p>
          <a:p>
            <a:r>
              <a:rPr lang="en-US" dirty="0" smtClean="0"/>
              <a:t>Twisted Pair (4-pair)</a:t>
            </a:r>
          </a:p>
          <a:p>
            <a:pPr lvl="1"/>
            <a:r>
              <a:rPr lang="en-US" dirty="0" smtClean="0"/>
              <a:t>P802.3bq 40GBASE-T TF</a:t>
            </a:r>
          </a:p>
          <a:p>
            <a:pPr lvl="1"/>
            <a:r>
              <a:rPr lang="en-US" dirty="0" smtClean="0"/>
              <a:t>P802.3bz 2.5G/5GBASE-T</a:t>
            </a:r>
          </a:p>
          <a:p>
            <a:pPr lvl="1"/>
            <a:r>
              <a:rPr lang="en-US" dirty="0" smtClean="0"/>
              <a:t>25GBASE-T study group</a:t>
            </a:r>
          </a:p>
          <a:p>
            <a:r>
              <a:rPr lang="en-US" dirty="0" smtClean="0"/>
              <a:t>Single twisted pair for automotive</a:t>
            </a:r>
          </a:p>
          <a:p>
            <a:pPr lvl="1"/>
            <a:r>
              <a:rPr lang="en-US" dirty="0" smtClean="0"/>
              <a:t>P802.3bp 1000BASE-T1</a:t>
            </a:r>
          </a:p>
          <a:p>
            <a:pPr lvl="1"/>
            <a:r>
              <a:rPr lang="en-US" dirty="0" smtClean="0"/>
              <a:t>P802.3bw 100BASE-T1</a:t>
            </a:r>
          </a:p>
          <a:p>
            <a:r>
              <a:rPr lang="en-US" dirty="0" smtClean="0"/>
              <a:t>PoE</a:t>
            </a:r>
          </a:p>
          <a:p>
            <a:pPr lvl="1"/>
            <a:r>
              <a:rPr lang="en-US" dirty="0" smtClean="0"/>
              <a:t>P802.3bt – 4-pair PoE</a:t>
            </a:r>
          </a:p>
          <a:p>
            <a:pPr lvl="1"/>
            <a:r>
              <a:rPr lang="en-US" dirty="0" smtClean="0"/>
              <a:t>P802.3bu – 1-pair PoE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31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Twinax Copper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114402"/>
            <a:ext cx="2797791" cy="46902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10G SFP+ Direct Attach is highest attach 10G server port today</a:t>
            </a:r>
          </a:p>
          <a:p>
            <a:r>
              <a:rPr lang="en-US" sz="2000" dirty="0" smtClean="0"/>
              <a:t>40GBASE-CR4 entering the market </a:t>
            </a:r>
          </a:p>
          <a:p>
            <a:r>
              <a:rPr lang="en-US" sz="2000" dirty="0" smtClean="0"/>
              <a:t>Notable interest in 25GBASE-CR for cost optimization</a:t>
            </a:r>
          </a:p>
          <a:p>
            <a:r>
              <a:rPr lang="en-US" sz="2000" dirty="0" smtClean="0"/>
              <a:t>Optimizing single-lane bandwidth (cost/bit) will lead to 50Gb/s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73" y="1018868"/>
            <a:ext cx="6237027" cy="498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3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BASE-T Copper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92352"/>
            <a:ext cx="2797791" cy="45122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1000BASE-T still ~75% of server ports shipped in 2014</a:t>
            </a:r>
          </a:p>
          <a:p>
            <a:r>
              <a:rPr lang="en-US" sz="2000" dirty="0" smtClean="0"/>
              <a:t>Future focus on optimizing for data center and enterprise horizontal spaces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25" y="993414"/>
            <a:ext cx="6260375" cy="501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6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The Applications Spaces of BASE-T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4497826" y="1550927"/>
            <a:ext cx="1611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DATA CENTER</a:t>
            </a:r>
            <a:endParaRPr lang="en-US" b="1" dirty="0">
              <a:solidFill>
                <a:srgbClr val="00B0F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8228" y="1189034"/>
            <a:ext cx="8471009" cy="4787884"/>
            <a:chOff x="520591" y="1654443"/>
            <a:chExt cx="8471009" cy="4787889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987481" y="6159484"/>
              <a:ext cx="7546919" cy="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987481" y="1753014"/>
              <a:ext cx="0" cy="440647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-1719465" y="3894499"/>
              <a:ext cx="4787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      5m   </a:t>
              </a:r>
              <a:r>
                <a:rPr lang="en-US" sz="1400" dirty="0"/>
                <a:t> </a:t>
              </a:r>
              <a:r>
                <a:rPr lang="en-US" sz="1400" dirty="0" smtClean="0"/>
                <a:t>             30m                     100m</a:t>
              </a:r>
              <a:endParaRPr lang="en-US" sz="1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67931" y="2810567"/>
              <a:ext cx="1192527" cy="3348917"/>
            </a:xfrm>
            <a:prstGeom prst="roundRect">
              <a:avLst/>
            </a:prstGeom>
            <a:solidFill>
              <a:srgbClr val="96969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>
              <a:norm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1000BASE-T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47301" y="2810567"/>
              <a:ext cx="1626174" cy="3348917"/>
            </a:xfrm>
            <a:prstGeom prst="roundRect">
              <a:avLst/>
            </a:prstGeom>
            <a:solidFill>
              <a:srgbClr val="969696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>
              <a:norm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10GBASE-T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133801" y="2810567"/>
              <a:ext cx="1238735" cy="3348917"/>
            </a:xfrm>
            <a:prstGeom prst="roundRect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>
              <a:norm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2.5/5G?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673475" y="4485025"/>
              <a:ext cx="1300939" cy="1674459"/>
            </a:xfrm>
            <a:prstGeom prst="roundRect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>
              <a:norm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25G?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970241" y="4485025"/>
              <a:ext cx="1300939" cy="1674459"/>
            </a:xfrm>
            <a:prstGeom prst="roundRect">
              <a:avLst/>
            </a:prstGeom>
            <a:solidFill>
              <a:srgbClr val="969696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>
              <a:norm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40G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415725" y="3469714"/>
              <a:ext cx="3920589" cy="2882283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 anchorCtr="0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64564" y="1831670"/>
              <a:ext cx="3505895" cy="4504017"/>
              <a:chOff x="892309" y="1558020"/>
              <a:chExt cx="1850891" cy="194717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892309" y="1877359"/>
                <a:ext cx="1850891" cy="1627840"/>
              </a:xfrm>
              <a:prstGeom prst="ellipse">
                <a:avLst/>
              </a:prstGeom>
              <a:noFill/>
              <a:ln w="28575">
                <a:solidFill>
                  <a:srgbClr val="92D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 anchorCtr="0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215976" y="1558020"/>
                <a:ext cx="1196815" cy="22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2060"/>
                    </a:solidFill>
                  </a:rPr>
                  <a:t>ENTERPRISE 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FLOOR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2060"/>
                    </a:solidFill>
                  </a:rPr>
                  <a:t>Office space, for example</a:t>
                </a:r>
                <a:endParaRPr lang="en-US" sz="12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 flipV="1">
              <a:off x="1091608" y="5629414"/>
              <a:ext cx="7214192" cy="762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091608" y="4441959"/>
              <a:ext cx="7214192" cy="762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066800" y="2743200"/>
              <a:ext cx="7214192" cy="762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315200" y="3048580"/>
              <a:ext cx="167305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Floor or Room-based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15200" y="4535269"/>
              <a:ext cx="167305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Row-based (</a:t>
              </a:r>
              <a:r>
                <a:rPr lang="en-US" dirty="0" err="1" smtClean="0"/>
                <a:t>MoR</a:t>
              </a:r>
              <a:r>
                <a:rPr lang="en-US" dirty="0" smtClean="0"/>
                <a:t>/</a:t>
              </a:r>
              <a:r>
                <a:rPr lang="en-US" dirty="0" err="1" smtClean="0"/>
                <a:t>EoR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18549" y="5602068"/>
              <a:ext cx="167305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Rack-based (</a:t>
              </a:r>
              <a:r>
                <a:rPr lang="en-US" dirty="0" err="1" smtClean="0"/>
                <a:t>ToR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457848" y="6230465"/>
            <a:ext cx="65906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48226" y="2808568"/>
            <a:ext cx="0" cy="2758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80804" y="5911983"/>
            <a:ext cx="1467518" cy="444500"/>
          </a:xfrm>
          <a:prstGeom prst="rect">
            <a:avLst/>
          </a:prstGeom>
        </p:spPr>
        <p:txBody>
          <a:bodyPr vert="horz" wrap="none" lIns="91141" tIns="0" rIns="91141" bIns="45566" rtlCol="0" anchor="t" anchorCtr="0">
            <a:normAutofit/>
          </a:bodyPr>
          <a:lstStyle/>
          <a:p>
            <a:r>
              <a:rPr lang="en-US" sz="2000" cap="none" baseline="0" dirty="0" smtClean="0">
                <a:latin typeface="Segoe Light" pitchFamily="34" charset="0"/>
              </a:rPr>
              <a:t>Data Rate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687189" y="4021367"/>
            <a:ext cx="1956691" cy="333375"/>
          </a:xfrm>
          <a:prstGeom prst="rect">
            <a:avLst/>
          </a:prstGeom>
        </p:spPr>
        <p:txBody>
          <a:bodyPr vert="horz" wrap="none" lIns="91141" tIns="0" rIns="91141" bIns="45566" rtlCol="0" anchor="t" anchorCtr="0">
            <a:noAutofit/>
          </a:bodyPr>
          <a:lstStyle/>
          <a:p>
            <a:r>
              <a:rPr lang="en-US" sz="2400" cap="none" baseline="0" dirty="0" smtClean="0">
                <a:latin typeface="Segoe Light" pitchFamily="34" charset="0"/>
              </a:rPr>
              <a:t>Reach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8613" y="6328296"/>
            <a:ext cx="3340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George Zimmerman,  CME Consulting</a:t>
            </a:r>
            <a:endParaRPr lang="en-US" sz="1200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www.ethernetalliance.org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0FAA-D6F4-4D45-AE01-0AFABE48F9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31"/>
            <a:ext cx="8686800" cy="640079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ToR</a:t>
            </a:r>
            <a:r>
              <a:rPr lang="en-US" sz="3600" dirty="0" smtClean="0"/>
              <a:t>, </a:t>
            </a:r>
            <a:r>
              <a:rPr lang="en-US" sz="3600" dirty="0" err="1" smtClean="0"/>
              <a:t>MoR</a:t>
            </a:r>
            <a:r>
              <a:rPr lang="en-US" sz="3600" dirty="0" smtClean="0"/>
              <a:t>, </a:t>
            </a:r>
            <a:r>
              <a:rPr lang="en-US" sz="3600" dirty="0" err="1" smtClean="0"/>
              <a:t>EoR</a:t>
            </a:r>
            <a:r>
              <a:rPr lang="en-US" sz="3600" dirty="0" smtClean="0"/>
              <a:t> Interconnects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1" y="5495998"/>
            <a:ext cx="2775499" cy="9536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/>
              <a:t>Intra-rack can be addressed by twinax copper direct attach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2E63241-8C48-4B02-B488-244EFE0BB109}" type="slidenum">
              <a:rPr lang="en-US" smtClean="0"/>
              <a:t>26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27723" y="5432898"/>
            <a:ext cx="4316819" cy="95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Reaches addressed by BASE-T and fiber</a:t>
            </a: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13548" y="1522828"/>
            <a:ext cx="8687687" cy="3852113"/>
            <a:chOff x="213548" y="1522826"/>
            <a:chExt cx="8687687" cy="3852113"/>
          </a:xfrm>
        </p:grpSpPr>
        <p:grpSp>
          <p:nvGrpSpPr>
            <p:cNvPr id="7" name="Group 6"/>
            <p:cNvGrpSpPr/>
            <p:nvPr/>
          </p:nvGrpSpPr>
          <p:grpSpPr>
            <a:xfrm>
              <a:off x="213548" y="1522826"/>
              <a:ext cx="8687687" cy="3166132"/>
              <a:chOff x="213548" y="1522826"/>
              <a:chExt cx="8687687" cy="316613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13548" y="1549287"/>
                <a:ext cx="3000375" cy="3139671"/>
                <a:chOff x="213548" y="1549287"/>
                <a:chExt cx="3000375" cy="3139671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548" y="2353032"/>
                  <a:ext cx="3000375" cy="23359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1246473" y="1549287"/>
                  <a:ext cx="712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/>
                    <a:t>ToR</a:t>
                  </a:r>
                  <a:endParaRPr lang="en-US" sz="28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121857" y="1522826"/>
                <a:ext cx="2992226" cy="3102336"/>
                <a:chOff x="6050114" y="1522826"/>
                <a:chExt cx="2992226" cy="3102336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50114" y="2345789"/>
                  <a:ext cx="2992226" cy="227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7040042" y="1522826"/>
                  <a:ext cx="8771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/>
                    <a:t>MoR</a:t>
                  </a:r>
                  <a:endParaRPr lang="en-US" sz="28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5970222" y="1524351"/>
                <a:ext cx="2931013" cy="3103314"/>
                <a:chOff x="3138515" y="1521990"/>
                <a:chExt cx="2931013" cy="3103314"/>
              </a:xfrm>
            </p:grpSpPr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8515" y="2367951"/>
                  <a:ext cx="2931013" cy="22573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4246098" y="1521990"/>
                  <a:ext cx="7376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/>
                    <a:t>EoR</a:t>
                  </a:r>
                  <a:endParaRPr lang="en-US" sz="2800" dirty="0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1124479" y="4640015"/>
              <a:ext cx="6398637" cy="734924"/>
              <a:chOff x="1124479" y="4640015"/>
              <a:chExt cx="6398637" cy="734924"/>
            </a:xfrm>
          </p:grpSpPr>
          <p:sp>
            <p:nvSpPr>
              <p:cNvPr id="14" name="Up Arrow 13"/>
              <p:cNvSpPr/>
              <p:nvPr/>
            </p:nvSpPr>
            <p:spPr>
              <a:xfrm>
                <a:off x="4207300" y="4640015"/>
                <a:ext cx="777922" cy="723331"/>
              </a:xfrm>
              <a:prstGeom prst="upArrow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Up Arrow 14"/>
              <p:cNvSpPr/>
              <p:nvPr/>
            </p:nvSpPr>
            <p:spPr>
              <a:xfrm>
                <a:off x="6745194" y="4644107"/>
                <a:ext cx="777922" cy="723331"/>
              </a:xfrm>
              <a:prstGeom prst="upArrow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Up Arrow 22"/>
              <p:cNvSpPr/>
              <p:nvPr/>
            </p:nvSpPr>
            <p:spPr>
              <a:xfrm>
                <a:off x="1124479" y="4651608"/>
                <a:ext cx="777922" cy="723331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310082" y="6280569"/>
            <a:ext cx="2271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Pictures </a:t>
            </a:r>
            <a:r>
              <a:rPr lang="en-US" sz="800" dirty="0"/>
              <a:t>from </a:t>
            </a:r>
            <a:r>
              <a:rPr lang="en-US" sz="800" dirty="0" smtClean="0"/>
              <a:t>jimenez_3bq_01_0711.pdf</a:t>
            </a:r>
            <a:r>
              <a:rPr lang="en-US" sz="800" dirty="0"/>
              <a:t>, 802.3bq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988582" y="404192"/>
            <a:ext cx="1810243" cy="893041"/>
            <a:chOff x="6988582" y="625009"/>
            <a:chExt cx="1810243" cy="669781"/>
          </a:xfrm>
        </p:grpSpPr>
        <p:sp>
          <p:nvSpPr>
            <p:cNvPr id="11" name="Rectangle 10"/>
            <p:cNvSpPr/>
            <p:nvPr/>
          </p:nvSpPr>
          <p:spPr>
            <a:xfrm>
              <a:off x="6988583" y="654710"/>
              <a:ext cx="894289" cy="91440"/>
            </a:xfrm>
            <a:prstGeom prst="rect">
              <a:avLst/>
            </a:prstGeom>
            <a:solidFill>
              <a:srgbClr val="D2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88582" y="825265"/>
              <a:ext cx="894289" cy="9144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988583" y="1025080"/>
              <a:ext cx="89428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884425" y="625009"/>
              <a:ext cx="914400" cy="669781"/>
            </a:xfrm>
            <a:prstGeom prst="rect">
              <a:avLst/>
            </a:prstGeom>
          </p:spPr>
          <p:txBody>
            <a:bodyPr vert="horz" wrap="none" lIns="91141" tIns="0" rIns="91141" bIns="45566" rtlCol="0" anchor="t" anchorCtr="0">
              <a:normAutofit/>
            </a:bodyPr>
            <a:lstStyle/>
            <a:p>
              <a:r>
                <a:rPr lang="en-US" sz="1050" cap="none" baseline="0" dirty="0" smtClean="0">
                  <a:latin typeface="Segoe Light" pitchFamily="34" charset="0"/>
                </a:rPr>
                <a:t>Switches</a:t>
              </a:r>
            </a:p>
            <a:p>
              <a:r>
                <a:rPr lang="en-US" sz="1050" dirty="0" smtClean="0">
                  <a:latin typeface="Segoe Light" pitchFamily="34" charset="0"/>
                </a:rPr>
                <a:t>Servers</a:t>
              </a:r>
            </a:p>
            <a:p>
              <a:r>
                <a:rPr lang="en-US" sz="1050" cap="none" baseline="0" dirty="0" smtClean="0">
                  <a:latin typeface="Segoe Light" pitchFamily="34" charset="0"/>
                </a:rPr>
                <a:t>Interconnects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8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03" y="356616"/>
            <a:ext cx="8458200" cy="7318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802.3 Ethernet and 802.11 Wireless LAN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05303" y="3221736"/>
            <a:ext cx="27740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Ethernet </a:t>
            </a:r>
            <a:r>
              <a:rPr lang="en-US" b="1" u="sng" dirty="0" smtClean="0"/>
              <a:t>Access Switch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Dominated </a:t>
            </a:r>
            <a:r>
              <a:rPr lang="en-US" sz="1600" dirty="0"/>
              <a:t>by </a:t>
            </a:r>
            <a:r>
              <a:rPr lang="en-US" sz="1600" dirty="0" smtClean="0"/>
              <a:t>1000BASE‐T ports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Power </a:t>
            </a:r>
            <a:r>
              <a:rPr lang="en-US" sz="1600" dirty="0"/>
              <a:t>over Ethernet  </a:t>
            </a:r>
            <a:r>
              <a:rPr lang="en-US" sz="1600" dirty="0" smtClean="0"/>
              <a:t>  Power </a:t>
            </a:r>
            <a:r>
              <a:rPr lang="en-US" sz="1600" dirty="0"/>
              <a:t>Sourcing </a:t>
            </a:r>
            <a:r>
              <a:rPr lang="en-US" sz="1600" dirty="0" smtClean="0"/>
              <a:t>Equipment  (</a:t>
            </a:r>
            <a:r>
              <a:rPr lang="en-US" sz="1600" dirty="0"/>
              <a:t>PoE PSE</a:t>
            </a:r>
            <a:r>
              <a:rPr lang="en-US" sz="1600" dirty="0" smtClean="0"/>
              <a:t>) supporting </a:t>
            </a:r>
            <a:r>
              <a:rPr lang="en-US" sz="1600" dirty="0"/>
              <a:t>15W, 30W, </a:t>
            </a:r>
            <a:r>
              <a:rPr lang="en-US" sz="1600" i="1" dirty="0" smtClean="0"/>
              <a:t>4PPoE:  60W-90W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979352" y="3221736"/>
            <a:ext cx="2583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Cabling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100m Cat 5e/6/6A installed base.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New installs moving to Cat 6A for 10+yr life.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3221736"/>
            <a:ext cx="3505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Wireless Access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Mainly connects 802.11 to 802.3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Normally </a:t>
            </a:r>
            <a:r>
              <a:rPr lang="en-US" sz="1600" dirty="0" err="1"/>
              <a:t>PoE</a:t>
            </a:r>
            <a:r>
              <a:rPr lang="en-US" sz="1600" dirty="0"/>
              <a:t> </a:t>
            </a:r>
            <a:r>
              <a:rPr lang="en-US" sz="1600" dirty="0" smtClean="0"/>
              <a:t>powered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Footprint </a:t>
            </a:r>
            <a:r>
              <a:rPr lang="en-US" sz="1600" dirty="0"/>
              <a:t>sensitive </a:t>
            </a:r>
            <a:r>
              <a:rPr lang="en-US" sz="1600" dirty="0" smtClean="0"/>
              <a:t>(e.g. power, cost, heat, etc.)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Increasing 802.11 radio capability (11ac Wave1 to Wave2) drives Ethernet backhaul traffic beyond 1 Gb/s.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Link </a:t>
            </a:r>
            <a:r>
              <a:rPr lang="en-US" sz="1600" dirty="0" smtClean="0"/>
              <a:t>Aggregation (Nx1000BASE-T) or 10GBASE-T only options today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400" y="1199590"/>
            <a:ext cx="7344455" cy="1627384"/>
            <a:chOff x="228600" y="1413948"/>
            <a:chExt cx="7344455" cy="162738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674552" y="2456557"/>
              <a:ext cx="3269048" cy="0"/>
            </a:xfrm>
            <a:prstGeom prst="line">
              <a:avLst/>
            </a:prstGeom>
            <a:ln w="381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6" descr="https://encrypted-tbn2.gstatic.com/images?q=tbn:ANd9GcSOgjYPAhiuDhY6QZsNr1j-HbUD0ix8I-T3j0e2_59xlCddVZSDVy_jo_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8914">
              <a:off x="6840360" y="1669744"/>
              <a:ext cx="546060" cy="727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encrypted-tbn2.gstatic.com/images?q=tbn:ANd9GcSOgjYPAhiuDhY6QZsNr1j-HbUD0ix8I-T3j0e2_59xlCddVZSDVy_jo_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79600">
              <a:off x="6452788" y="1320422"/>
              <a:ext cx="563062" cy="75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s://encrypted-tbn2.gstatic.com/images?q=tbn:ANd9GcSOgjYPAhiuDhY6QZsNr1j-HbUD0ix8I-T3j0e2_59xlCddVZSDVy_jo_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33854">
              <a:off x="7088839" y="2228070"/>
              <a:ext cx="484216" cy="645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87" descr="BRCM_switch-48port_r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2013282"/>
              <a:ext cx="2583880" cy="653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369927" y="2456557"/>
              <a:ext cx="19091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1000BASE-T</a:t>
              </a:r>
            </a:p>
            <a:p>
              <a:pPr algn="ctr"/>
              <a:r>
                <a:rPr lang="en-US" sz="1600" dirty="0" smtClean="0"/>
                <a:t>Power over Ethernet</a:t>
              </a:r>
              <a:endParaRPr lang="en-US" sz="16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050" y="1952002"/>
              <a:ext cx="15240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E499-7485-4335-9FC8-A2164176B15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Implications of 50G </a:t>
            </a:r>
            <a:r>
              <a:rPr lang="en-US" dirty="0" err="1" smtClean="0"/>
              <a:t>serdes</a:t>
            </a:r>
            <a:r>
              <a:rPr lang="en-US" dirty="0" smtClean="0"/>
              <a:t> on Ethernet speeds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Kapil Shrikhande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Speeds: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652" y="1587321"/>
            <a:ext cx="4038600" cy="45259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24717" y="1197732"/>
            <a:ext cx="3942010" cy="47867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Data centers driving speeds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differently than Core networking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40GE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4x10G) not 100G (10x10G) took off in DC network IO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25GE (not 40GE) becomes next-gen server IO &gt; 10G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100GE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(4x25G)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will take off with 25GE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servers 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2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And 50G (2x25G) servers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What’s beyond 25/100GE?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Follow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</a:rPr>
              <a:t>Serdes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0" y="1209547"/>
            <a:ext cx="5543295" cy="492949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 flipV="1">
            <a:off x="4816695" y="3090930"/>
            <a:ext cx="953039" cy="199622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992449" y="2187557"/>
            <a:ext cx="953036" cy="954889"/>
            <a:chOff x="4172755" y="2213315"/>
            <a:chExt cx="953036" cy="954889"/>
          </a:xfrm>
        </p:grpSpPr>
        <p:sp>
          <p:nvSpPr>
            <p:cNvPr id="27" name="Oval 26"/>
            <p:cNvSpPr/>
            <p:nvPr/>
          </p:nvSpPr>
          <p:spPr>
            <a:xfrm>
              <a:off x="4172755" y="2472744"/>
              <a:ext cx="953036" cy="6954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49273" y="2213315"/>
              <a:ext cx="279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?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4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Opinions expressed during this presentation are the views of the presenters, and should not be considered the views or positions of the Ethernet Alliance.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04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SerDes</a:t>
            </a:r>
            <a:r>
              <a:rPr lang="en-US" dirty="0" smtClean="0"/>
              <a:t> / Signaling, Lanes and Speeds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1547426" y="5636127"/>
            <a:ext cx="6436972" cy="8825"/>
          </a:xfrm>
          <a:prstGeom prst="line">
            <a:avLst/>
          </a:prstGeom>
          <a:noFill/>
          <a:ln w="9525" cap="flat" cmpd="sng" algn="ctr">
            <a:solidFill>
              <a:srgbClr val="0085C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 flipH="1" flipV="1">
            <a:off x="1533571" y="1303671"/>
            <a:ext cx="15766" cy="4336329"/>
          </a:xfrm>
          <a:prstGeom prst="line">
            <a:avLst/>
          </a:prstGeom>
          <a:noFill/>
          <a:ln w="9525" cap="flat" cmpd="sng" algn="ctr">
            <a:solidFill>
              <a:srgbClr val="0085C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1392275" y="5394140"/>
            <a:ext cx="170917" cy="0"/>
          </a:xfrm>
          <a:prstGeom prst="line">
            <a:avLst/>
          </a:prstGeom>
          <a:noFill/>
          <a:ln w="28575" cap="flat" cmpd="sng" algn="ctr">
            <a:solidFill>
              <a:srgbClr val="0085C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1390953" y="3546198"/>
            <a:ext cx="170917" cy="0"/>
          </a:xfrm>
          <a:prstGeom prst="line">
            <a:avLst/>
          </a:prstGeom>
          <a:noFill/>
          <a:ln w="28575" cap="flat" cmpd="sng" algn="ctr">
            <a:solidFill>
              <a:srgbClr val="0085C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1383949" y="2284496"/>
            <a:ext cx="170917" cy="0"/>
          </a:xfrm>
          <a:prstGeom prst="line">
            <a:avLst/>
          </a:prstGeom>
          <a:noFill/>
          <a:ln w="28575" cap="flat" cmpd="sng" algn="ctr">
            <a:solidFill>
              <a:srgbClr val="0085C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832548" y="5124410"/>
            <a:ext cx="42351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600"/>
              </a:spcBef>
              <a:buClr>
                <a:srgbClr val="0085C3"/>
              </a:buClr>
            </a:pPr>
            <a:r>
              <a:rPr lang="en-US" b="1" dirty="0" smtClean="0">
                <a:solidFill>
                  <a:srgbClr val="444444"/>
                </a:solidFill>
                <a:latin typeface="Museo Sans For Dell"/>
              </a:rPr>
              <a:t>1x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24284" y="3393555"/>
            <a:ext cx="44755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600"/>
              </a:spcBef>
              <a:buClr>
                <a:srgbClr val="0085C3"/>
              </a:buClr>
            </a:pPr>
            <a:r>
              <a:rPr lang="en-US" b="1" dirty="0" smtClean="0">
                <a:solidFill>
                  <a:srgbClr val="444444"/>
                </a:solidFill>
                <a:latin typeface="Museo Sans For Dell"/>
              </a:rPr>
              <a:t>4x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4290" y="1564755"/>
            <a:ext cx="5629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600"/>
              </a:spcBef>
              <a:buClr>
                <a:srgbClr val="0085C3"/>
              </a:buClr>
            </a:pPr>
            <a:r>
              <a:rPr lang="en-US" b="1" dirty="0" smtClean="0">
                <a:solidFill>
                  <a:srgbClr val="444444"/>
                </a:solidFill>
                <a:latin typeface="Museo Sans For Dell"/>
              </a:rPr>
              <a:t>16x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1392275" y="4471174"/>
            <a:ext cx="170917" cy="0"/>
          </a:xfrm>
          <a:prstGeom prst="line">
            <a:avLst/>
          </a:prstGeom>
          <a:noFill/>
          <a:ln w="28575" cap="flat" cmpd="sng" algn="ctr">
            <a:solidFill>
              <a:srgbClr val="0085C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839814" y="4259584"/>
            <a:ext cx="43954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600"/>
              </a:spcBef>
              <a:buClr>
                <a:srgbClr val="0085C3"/>
              </a:buClr>
            </a:pPr>
            <a:r>
              <a:rPr lang="en-US" b="1" dirty="0" smtClean="0">
                <a:solidFill>
                  <a:srgbClr val="444444"/>
                </a:solidFill>
                <a:latin typeface="Museo Sans For Dell"/>
              </a:rPr>
              <a:t>2x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1390081" y="2627452"/>
            <a:ext cx="170917" cy="0"/>
          </a:xfrm>
          <a:prstGeom prst="line">
            <a:avLst/>
          </a:prstGeom>
          <a:noFill/>
          <a:ln w="28575" cap="flat" cmpd="sng" algn="ctr">
            <a:solidFill>
              <a:srgbClr val="0085C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815090" y="2479155"/>
            <a:ext cx="44595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600"/>
              </a:spcBef>
              <a:buClr>
                <a:srgbClr val="0085C3"/>
              </a:buClr>
            </a:pPr>
            <a:r>
              <a:rPr lang="en-US" b="1" dirty="0" smtClean="0">
                <a:solidFill>
                  <a:srgbClr val="444444"/>
                </a:solidFill>
                <a:latin typeface="Museo Sans For Dell"/>
              </a:rPr>
              <a:t>8x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26190" y="2098155"/>
            <a:ext cx="5693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600"/>
              </a:spcBef>
              <a:buClr>
                <a:srgbClr val="0085C3"/>
              </a:buClr>
            </a:pPr>
            <a:r>
              <a:rPr lang="en-US" b="1" dirty="0" smtClean="0">
                <a:solidFill>
                  <a:srgbClr val="444444"/>
                </a:solidFill>
                <a:latin typeface="Museo Sans For Dell"/>
              </a:rPr>
              <a:t>10x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1383949" y="1725696"/>
            <a:ext cx="170917" cy="0"/>
          </a:xfrm>
          <a:prstGeom prst="line">
            <a:avLst/>
          </a:prstGeom>
          <a:noFill/>
          <a:ln w="28575" cap="flat" cmpd="sng" algn="ctr">
            <a:solidFill>
              <a:srgbClr val="0085C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1954040" y="5826675"/>
            <a:ext cx="96372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Museo Sans For Dell"/>
              </a:rPr>
              <a:t>10Gb/s</a:t>
            </a: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2458233" y="5653729"/>
            <a:ext cx="1" cy="166513"/>
          </a:xfrm>
          <a:prstGeom prst="line">
            <a:avLst/>
          </a:prstGeom>
          <a:noFill/>
          <a:ln w="28575" cap="flat" cmpd="sng" algn="ctr">
            <a:solidFill>
              <a:srgbClr val="0085C3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2327880" y="5260567"/>
            <a:ext cx="1135654" cy="341632"/>
            <a:chOff x="2327880" y="5260567"/>
            <a:chExt cx="1135654" cy="341632"/>
          </a:xfrm>
        </p:grpSpPr>
        <p:sp>
          <p:nvSpPr>
            <p:cNvPr id="86" name="TextBox 85"/>
            <p:cNvSpPr txBox="1"/>
            <p:nvPr/>
          </p:nvSpPr>
          <p:spPr>
            <a:xfrm>
              <a:off x="2565531" y="5260567"/>
              <a:ext cx="898003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Museo Sans For Dell"/>
                </a:rPr>
                <a:t>10GbE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327880" y="5338291"/>
              <a:ext cx="202278" cy="192619"/>
            </a:xfrm>
            <a:prstGeom prst="rect">
              <a:avLst/>
            </a:prstGeom>
            <a:solidFill>
              <a:srgbClr val="FF0000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65853" y="2102645"/>
            <a:ext cx="1375399" cy="3380463"/>
            <a:chOff x="2265853" y="2102645"/>
            <a:chExt cx="1375399" cy="3380463"/>
          </a:xfrm>
        </p:grpSpPr>
        <p:sp>
          <p:nvSpPr>
            <p:cNvPr id="98" name="Oval 97"/>
            <p:cNvSpPr/>
            <p:nvPr/>
          </p:nvSpPr>
          <p:spPr>
            <a:xfrm>
              <a:off x="2381040" y="5370191"/>
              <a:ext cx="106325" cy="112917"/>
            </a:xfrm>
            <a:prstGeom prst="ellipse">
              <a:avLst/>
            </a:prstGeom>
            <a:solidFill>
              <a:srgbClr val="000000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265853" y="2102645"/>
              <a:ext cx="1375399" cy="3267546"/>
              <a:chOff x="2265853" y="2102645"/>
              <a:chExt cx="1375399" cy="3267546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2265853" y="2102645"/>
                <a:ext cx="315433" cy="296554"/>
              </a:xfrm>
              <a:prstGeom prst="rect">
                <a:avLst/>
              </a:prstGeom>
              <a:solidFill>
                <a:srgbClr val="F2AF00"/>
              </a:solidFill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For Dell"/>
                </a:endParaRPr>
              </a:p>
            </p:txBody>
          </p:sp>
          <p:cxnSp>
            <p:nvCxnSpPr>
              <p:cNvPr id="92" name="Straight Arrow Connector 91"/>
              <p:cNvCxnSpPr>
                <a:stCxn id="98" idx="0"/>
              </p:cNvCxnSpPr>
              <p:nvPr/>
            </p:nvCxnSpPr>
            <p:spPr>
              <a:xfrm flipH="1" flipV="1">
                <a:off x="2427999" y="3710440"/>
                <a:ext cx="6204" cy="165975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3" name="Straight Arrow Connector 92"/>
              <p:cNvCxnSpPr>
                <a:stCxn id="94" idx="0"/>
                <a:endCxn id="88" idx="2"/>
              </p:cNvCxnSpPr>
              <p:nvPr/>
            </p:nvCxnSpPr>
            <p:spPr>
              <a:xfrm flipH="1" flipV="1">
                <a:off x="2423570" y="2399199"/>
                <a:ext cx="4428" cy="106878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4" name="Rectangle 93"/>
              <p:cNvSpPr/>
              <p:nvPr/>
            </p:nvSpPr>
            <p:spPr>
              <a:xfrm>
                <a:off x="2306609" y="3467986"/>
                <a:ext cx="242778" cy="253087"/>
              </a:xfrm>
              <a:prstGeom prst="rect">
                <a:avLst/>
              </a:prstGeom>
              <a:solidFill>
                <a:srgbClr val="F2AF00"/>
              </a:solidFill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seo Sans For Dell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593839" y="3433065"/>
                <a:ext cx="922047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Museo Sans For Dell"/>
                  </a:rPr>
                  <a:t>40GbE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597376" y="2119176"/>
                <a:ext cx="1043876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85C3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44444"/>
                    </a:solidFill>
                    <a:effectLst/>
                    <a:uLnTx/>
                    <a:uFillTx/>
                    <a:latin typeface="Museo Sans For Dell"/>
                  </a:rPr>
                  <a:t>100GbE</a:t>
                </a: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3736766" y="5813594"/>
            <a:ext cx="96532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Museo Sans For Dell"/>
              </a:rPr>
              <a:t>25Gb/s</a:t>
            </a: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4276550" y="5637955"/>
            <a:ext cx="1" cy="166513"/>
          </a:xfrm>
          <a:prstGeom prst="line">
            <a:avLst/>
          </a:prstGeom>
          <a:noFill/>
          <a:ln w="28575" cap="flat" cmpd="sng" algn="ctr">
            <a:solidFill>
              <a:srgbClr val="0085C3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66" name="Group 65"/>
          <p:cNvGrpSpPr/>
          <p:nvPr/>
        </p:nvGrpSpPr>
        <p:grpSpPr>
          <a:xfrm>
            <a:off x="4124414" y="3398568"/>
            <a:ext cx="1309972" cy="341632"/>
            <a:chOff x="4119233" y="3401227"/>
            <a:chExt cx="1309972" cy="341632"/>
          </a:xfrm>
        </p:grpSpPr>
        <p:sp>
          <p:nvSpPr>
            <p:cNvPr id="112" name="TextBox 111"/>
            <p:cNvSpPr txBox="1"/>
            <p:nvPr/>
          </p:nvSpPr>
          <p:spPr>
            <a:xfrm>
              <a:off x="4385329" y="3401227"/>
              <a:ext cx="1043876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Museo Sans For Dell"/>
                </a:rPr>
                <a:t>100GbE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119233" y="3401227"/>
              <a:ext cx="277959" cy="284925"/>
            </a:xfrm>
            <a:prstGeom prst="rect">
              <a:avLst/>
            </a:prstGeom>
            <a:solidFill>
              <a:srgbClr val="FF0000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 rot="16200000">
            <a:off x="-479045" y="3314606"/>
            <a:ext cx="180369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600"/>
              </a:spcBef>
              <a:buClr>
                <a:srgbClr val="0085C3"/>
              </a:buClr>
            </a:pPr>
            <a:r>
              <a:rPr lang="en-US" sz="2400" b="1" dirty="0" smtClean="0">
                <a:solidFill>
                  <a:srgbClr val="444444"/>
                </a:solidFill>
                <a:latin typeface="Museo Sans For Dell"/>
              </a:rPr>
              <a:t>Lane count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768650" y="5760783"/>
            <a:ext cx="216668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600"/>
              </a:spcBef>
              <a:buClr>
                <a:srgbClr val="0085C3"/>
              </a:buClr>
            </a:pPr>
            <a:r>
              <a:rPr lang="en-US" sz="2400" b="1" dirty="0" smtClean="0">
                <a:solidFill>
                  <a:srgbClr val="444444"/>
                </a:solidFill>
                <a:latin typeface="Museo Sans For Dell"/>
              </a:rPr>
              <a:t>Signaling rate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34099" y="5048132"/>
            <a:ext cx="6903828" cy="508667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Museo Sans For Dell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57708" y="3178173"/>
            <a:ext cx="6944613" cy="639166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600"/>
              </a:spcBef>
            </a:pPr>
            <a:endParaRPr lang="en-US" sz="2000" dirty="0" err="1" smtClean="0">
              <a:solidFill>
                <a:srgbClr val="FFFFFF"/>
              </a:solidFill>
              <a:latin typeface="Museo Sans For Del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592066" y="5827002"/>
            <a:ext cx="97654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Museo Sans For Dell"/>
              </a:rPr>
              <a:t>50Gb/s</a:t>
            </a:r>
          </a:p>
        </p:txBody>
      </p:sp>
      <p:cxnSp>
        <p:nvCxnSpPr>
          <p:cNvPr id="118" name="Straight Connector 117"/>
          <p:cNvCxnSpPr/>
          <p:nvPr/>
        </p:nvCxnSpPr>
        <p:spPr>
          <a:xfrm flipV="1">
            <a:off x="6115606" y="5649856"/>
            <a:ext cx="1" cy="166513"/>
          </a:xfrm>
          <a:prstGeom prst="line">
            <a:avLst/>
          </a:prstGeom>
          <a:noFill/>
          <a:ln w="28575" cap="flat" cmpd="sng" algn="ctr">
            <a:solidFill>
              <a:srgbClr val="0085C3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142" name="Group 141"/>
          <p:cNvGrpSpPr/>
          <p:nvPr/>
        </p:nvGrpSpPr>
        <p:grpSpPr>
          <a:xfrm>
            <a:off x="5905451" y="2399199"/>
            <a:ext cx="1673643" cy="391358"/>
            <a:chOff x="5905451" y="2399199"/>
            <a:chExt cx="1673643" cy="391358"/>
          </a:xfrm>
        </p:grpSpPr>
        <p:sp>
          <p:nvSpPr>
            <p:cNvPr id="116" name="Rectangle 115"/>
            <p:cNvSpPr/>
            <p:nvPr/>
          </p:nvSpPr>
          <p:spPr>
            <a:xfrm>
              <a:off x="5905451" y="2399199"/>
              <a:ext cx="441578" cy="391358"/>
            </a:xfrm>
            <a:prstGeom prst="rect">
              <a:avLst/>
            </a:prstGeom>
            <a:solidFill>
              <a:srgbClr val="FF0000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511173" y="2430447"/>
              <a:ext cx="106792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Museo Sans For Dell"/>
                </a:rPr>
                <a:t>400GbE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922837" y="2588778"/>
            <a:ext cx="1820243" cy="2942263"/>
            <a:chOff x="5922837" y="2588778"/>
            <a:chExt cx="1820243" cy="2942263"/>
          </a:xfrm>
        </p:grpSpPr>
        <p:sp>
          <p:nvSpPr>
            <p:cNvPr id="115" name="TextBox 114"/>
            <p:cNvSpPr txBox="1"/>
            <p:nvPr/>
          </p:nvSpPr>
          <p:spPr>
            <a:xfrm>
              <a:off x="6412526" y="5189409"/>
              <a:ext cx="113524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Museo Sans For Dell"/>
                </a:rPr>
                <a:t>50GbE ? 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014467" y="5316413"/>
              <a:ext cx="202278" cy="192619"/>
            </a:xfrm>
            <a:prstGeom prst="rect">
              <a:avLst/>
            </a:prstGeom>
            <a:solidFill>
              <a:srgbClr val="F2AF00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6067627" y="2588778"/>
              <a:ext cx="106325" cy="112917"/>
            </a:xfrm>
            <a:prstGeom prst="ellipse">
              <a:avLst/>
            </a:prstGeom>
            <a:solidFill>
              <a:srgbClr val="000000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966641" y="4357509"/>
              <a:ext cx="302190" cy="274136"/>
            </a:xfrm>
            <a:prstGeom prst="rect">
              <a:avLst/>
            </a:prstGeom>
            <a:solidFill>
              <a:srgbClr val="F2AF00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399764" y="4323356"/>
              <a:ext cx="1043876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Museo Sans For Dell"/>
                </a:rPr>
                <a:t>100GbE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922837" y="3354635"/>
              <a:ext cx="398434" cy="359669"/>
            </a:xfrm>
            <a:prstGeom prst="rect">
              <a:avLst/>
            </a:prstGeom>
            <a:solidFill>
              <a:srgbClr val="F2AF00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514859" y="3336310"/>
              <a:ext cx="122822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Museo Sans For Dell"/>
                </a:rPr>
                <a:t>200GbE ?</a:t>
              </a:r>
            </a:p>
          </p:txBody>
        </p:sp>
        <p:cxnSp>
          <p:nvCxnSpPr>
            <p:cNvPr id="69" name="Straight Arrow Connector 68"/>
            <p:cNvCxnSpPr>
              <a:stCxn id="120" idx="4"/>
              <a:endCxn id="125" idx="0"/>
            </p:cNvCxnSpPr>
            <p:nvPr/>
          </p:nvCxnSpPr>
          <p:spPr>
            <a:xfrm>
              <a:off x="6120790" y="2701695"/>
              <a:ext cx="1264" cy="652940"/>
            </a:xfrm>
            <a:prstGeom prst="straightConnector1">
              <a:avLst/>
            </a:prstGeom>
            <a:noFill/>
            <a:ln w="38100" cap="flat" cmpd="sng" algn="ctr">
              <a:solidFill>
                <a:srgbClr val="444444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22" name="Straight Arrow Connector 121"/>
            <p:cNvCxnSpPr/>
            <p:nvPr/>
          </p:nvCxnSpPr>
          <p:spPr>
            <a:xfrm>
              <a:off x="6119987" y="3692159"/>
              <a:ext cx="802" cy="681228"/>
            </a:xfrm>
            <a:prstGeom prst="straightConnector1">
              <a:avLst/>
            </a:prstGeom>
            <a:noFill/>
            <a:ln w="38100" cap="flat" cmpd="sng" algn="ctr">
              <a:solidFill>
                <a:srgbClr val="444444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37" name="Straight Arrow Connector 136"/>
            <p:cNvCxnSpPr/>
            <p:nvPr/>
          </p:nvCxnSpPr>
          <p:spPr>
            <a:xfrm>
              <a:off x="6119586" y="4618766"/>
              <a:ext cx="802" cy="681228"/>
            </a:xfrm>
            <a:prstGeom prst="straightConnector1">
              <a:avLst/>
            </a:prstGeom>
            <a:noFill/>
            <a:ln w="38100" cap="flat" cmpd="sng" algn="ctr">
              <a:solidFill>
                <a:srgbClr val="444444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67" name="Group 66"/>
          <p:cNvGrpSpPr/>
          <p:nvPr/>
        </p:nvGrpSpPr>
        <p:grpSpPr>
          <a:xfrm>
            <a:off x="4052768" y="1532483"/>
            <a:ext cx="1509499" cy="4054427"/>
            <a:chOff x="4052768" y="1532483"/>
            <a:chExt cx="1509499" cy="4054427"/>
          </a:xfrm>
        </p:grpSpPr>
        <p:cxnSp>
          <p:nvCxnSpPr>
            <p:cNvPr id="105" name="Straight Arrow Connector 104"/>
            <p:cNvCxnSpPr>
              <a:endCxn id="109" idx="0"/>
            </p:cNvCxnSpPr>
            <p:nvPr/>
          </p:nvCxnSpPr>
          <p:spPr>
            <a:xfrm flipH="1">
              <a:off x="4276853" y="3599435"/>
              <a:ext cx="7580" cy="799701"/>
            </a:xfrm>
            <a:prstGeom prst="straightConnector1">
              <a:avLst/>
            </a:prstGeom>
            <a:noFill/>
            <a:ln w="38100" cap="flat" cmpd="sng" algn="ctr">
              <a:solidFill>
                <a:srgbClr val="444444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>
              <a:off x="4052768" y="1532483"/>
              <a:ext cx="441578" cy="391358"/>
            </a:xfrm>
            <a:prstGeom prst="rect">
              <a:avLst/>
            </a:prstGeom>
            <a:solidFill>
              <a:srgbClr val="F2AF00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75714" y="4399136"/>
              <a:ext cx="202278" cy="192619"/>
            </a:xfrm>
            <a:prstGeom prst="rect">
              <a:avLst/>
            </a:prstGeom>
            <a:solidFill>
              <a:srgbClr val="F2AF00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93684" y="5330339"/>
              <a:ext cx="202278" cy="192619"/>
            </a:xfrm>
            <a:prstGeom prst="rect">
              <a:avLst/>
            </a:prstGeom>
            <a:solidFill>
              <a:srgbClr val="F2AF00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431238" y="4344630"/>
              <a:ext cx="91082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Museo Sans For Dell"/>
                </a:rPr>
                <a:t>50GbE</a:t>
              </a:r>
            </a:p>
          </p:txBody>
        </p:sp>
        <p:cxnSp>
          <p:nvCxnSpPr>
            <p:cNvPr id="108" name="Straight Arrow Connector 107"/>
            <p:cNvCxnSpPr>
              <a:stCxn id="109" idx="2"/>
            </p:cNvCxnSpPr>
            <p:nvPr/>
          </p:nvCxnSpPr>
          <p:spPr>
            <a:xfrm>
              <a:off x="4276853" y="4591755"/>
              <a:ext cx="17970" cy="747516"/>
            </a:xfrm>
            <a:prstGeom prst="straightConnector1">
              <a:avLst/>
            </a:prstGeom>
            <a:noFill/>
            <a:ln w="38100" cap="flat" cmpd="sng" algn="ctr">
              <a:solidFill>
                <a:srgbClr val="444444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4455099" y="5245278"/>
              <a:ext cx="899605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Museo Sans For Dell"/>
                </a:rPr>
                <a:t>25GbE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94346" y="1551196"/>
              <a:ext cx="106792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85C3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Museo Sans For Dell"/>
                </a:rPr>
                <a:t>400GbE</a:t>
              </a:r>
            </a:p>
          </p:txBody>
        </p:sp>
        <p:cxnSp>
          <p:nvCxnSpPr>
            <p:cNvPr id="113" name="Straight Arrow Connector 112"/>
            <p:cNvCxnSpPr>
              <a:stCxn id="104" idx="0"/>
            </p:cNvCxnSpPr>
            <p:nvPr/>
          </p:nvCxnSpPr>
          <p:spPr>
            <a:xfrm flipV="1">
              <a:off x="4276854" y="1738791"/>
              <a:ext cx="20458" cy="175067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4" name="Oval 103"/>
            <p:cNvSpPr/>
            <p:nvPr/>
          </p:nvSpPr>
          <p:spPr>
            <a:xfrm>
              <a:off x="4223691" y="3489461"/>
              <a:ext cx="106325" cy="112917"/>
            </a:xfrm>
            <a:prstGeom prst="ellipse">
              <a:avLst/>
            </a:prstGeom>
            <a:solidFill>
              <a:srgbClr val="000000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20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Ethernet ports using 10G </a:t>
            </a:r>
            <a:r>
              <a:rPr lang="en-US" dirty="0" err="1" smtClean="0"/>
              <a:t>SerDes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Data centers widely using 10G servers, 40G Network IO</a:t>
            </a:r>
            <a:endParaRPr lang="en-US" sz="4000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457200" y="1365480"/>
            <a:ext cx="3916979" cy="4525963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128x10Gb/s switch ASIC</a:t>
            </a:r>
          </a:p>
          <a:p>
            <a:endParaRPr lang="en-US" sz="2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E.g. TOR configuration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96x10GE  +   8x40GE</a:t>
            </a:r>
          </a:p>
        </p:txBody>
      </p:sp>
      <p:pic>
        <p:nvPicPr>
          <p:cNvPr id="7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1" y="2076608"/>
            <a:ext cx="1353893" cy="132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-Right Arrow 7"/>
          <p:cNvSpPr/>
          <p:nvPr/>
        </p:nvSpPr>
        <p:spPr>
          <a:xfrm>
            <a:off x="2060896" y="2561534"/>
            <a:ext cx="517584" cy="300673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5109" y="2192365"/>
            <a:ext cx="1366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128x10GbE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32x40GbE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12x100GbE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519211" y="1497565"/>
            <a:ext cx="4457351" cy="3561737"/>
            <a:chOff x="2829863" y="3555076"/>
            <a:chExt cx="4457351" cy="3561737"/>
          </a:xfrm>
        </p:grpSpPr>
        <p:grpSp>
          <p:nvGrpSpPr>
            <p:cNvPr id="11" name="Group 10"/>
            <p:cNvGrpSpPr/>
            <p:nvPr/>
          </p:nvGrpSpPr>
          <p:grpSpPr>
            <a:xfrm>
              <a:off x="2829863" y="3555076"/>
              <a:ext cx="4457351" cy="3561737"/>
              <a:chOff x="1081777" y="3917874"/>
              <a:chExt cx="3298783" cy="2194506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313" y="3917874"/>
                <a:ext cx="2039042" cy="981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081777" y="5196460"/>
                <a:ext cx="3298783" cy="915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bg1"/>
                  </a:buClr>
                </a:pPr>
                <a:r>
                  <a:rPr lang="en-US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Large port count Spine switch</a:t>
                </a:r>
              </a:p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bg1"/>
                  </a:buClr>
                </a:pP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= N*N/2, where N is switch chip radix</a:t>
                </a:r>
              </a:p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bg1"/>
                  </a:buClr>
                </a:pP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N = 32 </a:t>
                </a: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  <a:sym typeface="Wingdings" panose="05000000000000000000" pitchFamily="2" charset="2"/>
                  </a:rPr>
                  <a:t> &lt;= 512x40GE Spine switch</a:t>
                </a:r>
              </a:p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bg1"/>
                  </a:buClr>
                </a:pP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  <a:sym typeface="Wingdings" panose="05000000000000000000" pitchFamily="2" charset="2"/>
                  </a:rPr>
                  <a:t>N=12  &lt;= 72x100GE Spine switch</a:t>
                </a:r>
                <a:endParaRPr lang="en-US" sz="12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13" name="Up-Down Arrow 12"/>
            <p:cNvSpPr/>
            <p:nvPr/>
          </p:nvSpPr>
          <p:spPr>
            <a:xfrm>
              <a:off x="3781183" y="5105966"/>
              <a:ext cx="273569" cy="411187"/>
            </a:xfrm>
            <a:prstGeom prst="upDownArrow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38" name="Up-Down Arrow 37"/>
            <p:cNvSpPr/>
            <p:nvPr/>
          </p:nvSpPr>
          <p:spPr>
            <a:xfrm>
              <a:off x="4365318" y="5114623"/>
              <a:ext cx="273569" cy="411187"/>
            </a:xfrm>
            <a:prstGeom prst="upDownArrow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39" name="Up-Down Arrow 38"/>
            <p:cNvSpPr/>
            <p:nvPr/>
          </p:nvSpPr>
          <p:spPr>
            <a:xfrm>
              <a:off x="4919693" y="5102097"/>
              <a:ext cx="273569" cy="411187"/>
            </a:xfrm>
            <a:prstGeom prst="upDownArrow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40" name="Up-Down Arrow 39"/>
            <p:cNvSpPr/>
            <p:nvPr/>
          </p:nvSpPr>
          <p:spPr>
            <a:xfrm>
              <a:off x="6076479" y="5091300"/>
              <a:ext cx="273569" cy="411187"/>
            </a:xfrm>
            <a:prstGeom prst="upDownArrow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9397" y="5450633"/>
            <a:ext cx="8251093" cy="4852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High port count of 40GE better suited for DC scale-out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08370" y="4237149"/>
            <a:ext cx="1648496" cy="4893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9363" cy="720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Ethernet ports using </a:t>
            </a:r>
            <a:r>
              <a:rPr lang="en-US" b="1" dirty="0" smtClean="0"/>
              <a:t>25</a:t>
            </a:r>
            <a:r>
              <a:rPr lang="en-US" dirty="0" smtClean="0"/>
              <a:t>G </a:t>
            </a:r>
            <a:r>
              <a:rPr lang="en-US" dirty="0" err="1" smtClean="0"/>
              <a:t>SerDes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Data centers poised to use </a:t>
            </a:r>
            <a:r>
              <a:rPr lang="en-US" sz="3100" b="1" dirty="0" smtClean="0"/>
              <a:t>25</a:t>
            </a:r>
            <a:r>
              <a:rPr lang="en-US" sz="3100" dirty="0" smtClean="0"/>
              <a:t>G servers, </a:t>
            </a:r>
            <a:r>
              <a:rPr lang="en-US" sz="3100" b="1" dirty="0" smtClean="0"/>
              <a:t>100</a:t>
            </a:r>
            <a:r>
              <a:rPr lang="en-US" sz="3100" dirty="0" smtClean="0"/>
              <a:t>G Network IO</a:t>
            </a:r>
            <a:endParaRPr lang="en-US" sz="4000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457200" y="1365480"/>
            <a:ext cx="3916979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128x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</a:rPr>
              <a:t>25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Gb/s switch ASIC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E.g. TOR configuration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96x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25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GE  +   8x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100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GE</a:t>
            </a:r>
            <a:endParaRPr lang="en-US" sz="2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1" y="2076608"/>
            <a:ext cx="1353893" cy="132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-Right Arrow 7"/>
          <p:cNvSpPr/>
          <p:nvPr/>
        </p:nvSpPr>
        <p:spPr>
          <a:xfrm>
            <a:off x="2060896" y="2561534"/>
            <a:ext cx="517584" cy="300673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5109" y="2192365"/>
            <a:ext cx="1366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128x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25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GbE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32x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100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GbE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519211" y="1497564"/>
            <a:ext cx="4457351" cy="3207794"/>
            <a:chOff x="2829863" y="3555075"/>
            <a:chExt cx="4457351" cy="3207794"/>
          </a:xfrm>
        </p:grpSpPr>
        <p:grpSp>
          <p:nvGrpSpPr>
            <p:cNvPr id="11" name="Group 10"/>
            <p:cNvGrpSpPr/>
            <p:nvPr/>
          </p:nvGrpSpPr>
          <p:grpSpPr>
            <a:xfrm>
              <a:off x="2829863" y="3555075"/>
              <a:ext cx="4457351" cy="3207794"/>
              <a:chOff x="1081777" y="3917874"/>
              <a:chExt cx="3298783" cy="197643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313" y="3917874"/>
                <a:ext cx="2039042" cy="9819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081777" y="5196460"/>
                <a:ext cx="3298783" cy="69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bg1"/>
                  </a:buClr>
                </a:pPr>
                <a:r>
                  <a:rPr lang="en-US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Large port count Spine switch</a:t>
                </a:r>
              </a:p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bg1"/>
                  </a:buClr>
                </a:pP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= N*N/2, where N is switch chip radix</a:t>
                </a:r>
              </a:p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bg1"/>
                  </a:buClr>
                </a:pP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N = 32 </a:t>
                </a: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  <a:sym typeface="Wingdings" panose="05000000000000000000" pitchFamily="2" charset="2"/>
                  </a:rPr>
                  <a:t> &lt;= 512x</a:t>
                </a:r>
                <a:r>
                  <a:rPr lang="en-US" sz="2000" b="1" dirty="0" smtClean="0">
                    <a:solidFill>
                      <a:schemeClr val="bg2">
                        <a:lumMod val="25000"/>
                      </a:schemeClr>
                    </a:solidFill>
                    <a:sym typeface="Wingdings" panose="05000000000000000000" pitchFamily="2" charset="2"/>
                  </a:rPr>
                  <a:t>100</a:t>
                </a:r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  <a:sym typeface="Wingdings" panose="05000000000000000000" pitchFamily="2" charset="2"/>
                  </a:rPr>
                  <a:t>GE Spine switch</a:t>
                </a:r>
              </a:p>
            </p:txBody>
          </p:sp>
        </p:grpSp>
        <p:sp>
          <p:nvSpPr>
            <p:cNvPr id="13" name="Up-Down Arrow 12"/>
            <p:cNvSpPr/>
            <p:nvPr/>
          </p:nvSpPr>
          <p:spPr>
            <a:xfrm>
              <a:off x="3781183" y="5105966"/>
              <a:ext cx="273569" cy="411187"/>
            </a:xfrm>
            <a:prstGeom prst="upDownArrow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38" name="Up-Down Arrow 37"/>
            <p:cNvSpPr/>
            <p:nvPr/>
          </p:nvSpPr>
          <p:spPr>
            <a:xfrm>
              <a:off x="4365318" y="5114623"/>
              <a:ext cx="273569" cy="411187"/>
            </a:xfrm>
            <a:prstGeom prst="upDownArrow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39" name="Up-Down Arrow 38"/>
            <p:cNvSpPr/>
            <p:nvPr/>
          </p:nvSpPr>
          <p:spPr>
            <a:xfrm>
              <a:off x="4919693" y="5102097"/>
              <a:ext cx="273569" cy="411187"/>
            </a:xfrm>
            <a:prstGeom prst="upDownArrow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40" name="Up-Down Arrow 39"/>
            <p:cNvSpPr/>
            <p:nvPr/>
          </p:nvSpPr>
          <p:spPr>
            <a:xfrm>
              <a:off x="6076479" y="5091300"/>
              <a:ext cx="273569" cy="411187"/>
            </a:xfrm>
            <a:prstGeom prst="upDownArrow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9397" y="5450633"/>
            <a:ext cx="8251093" cy="48528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100GE (4x25G) now matches 40GE in ability </a:t>
            </a: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to scale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08370" y="4237149"/>
            <a:ext cx="1648496" cy="4893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63299" y="1346583"/>
            <a:ext cx="3324728" cy="2044625"/>
            <a:chOff x="6269442" y="3154796"/>
            <a:chExt cx="3045996" cy="17717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442" y="3154796"/>
              <a:ext cx="3045996" cy="1771784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7090700" y="4622800"/>
              <a:ext cx="346420" cy="1930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66"/>
          <a:stretch/>
        </p:blipFill>
        <p:spPr>
          <a:xfrm>
            <a:off x="2465732" y="3417853"/>
            <a:ext cx="6498032" cy="267685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Data-center example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1818" y="1182646"/>
            <a:ext cx="5632985" cy="4525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E.g. Hyper-scale Data center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288 x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40GE Spine switch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64 Spine switches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96 x 10GE Servers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/ Rack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8 x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40GE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ToR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Uplinks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# Racks total ~ 2304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# Servers total ~ 221,184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Same scale possible with 25GbE servers, 100GE networking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77668" y="5575447"/>
            <a:ext cx="24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Hyper-scale Data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QSFP optics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4696" y="1383624"/>
            <a:ext cx="4255168" cy="4525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Data center modules need to support various media types, and reach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31656" y="1496147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QSFP+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evolved to do just that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QSFP28 following suit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4x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lanes enabling compact designs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IEEE and MSA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specs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XLPPI, CAUI4 interfaces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Breakout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provides backward compatibility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E.g. 4x10GbE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1949" y="2956133"/>
            <a:ext cx="4307113" cy="2953454"/>
            <a:chOff x="1719619" y="2265529"/>
            <a:chExt cx="4694831" cy="3012640"/>
          </a:xfrm>
        </p:grpSpPr>
        <p:sp>
          <p:nvSpPr>
            <p:cNvPr id="10" name="Rectangle 9"/>
            <p:cNvSpPr/>
            <p:nvPr/>
          </p:nvSpPr>
          <p:spPr>
            <a:xfrm>
              <a:off x="1719619" y="2265529"/>
              <a:ext cx="4653887" cy="3012640"/>
            </a:xfrm>
            <a:prstGeom prst="rect">
              <a:avLst/>
            </a:prstGeom>
            <a:solidFill>
              <a:schemeClr val="tx2">
                <a:lumMod val="95000"/>
              </a:schemeClr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0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1962" y="2364756"/>
              <a:ext cx="1034129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Duplex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1859" y="4088347"/>
              <a:ext cx="1074333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2000" b="1" dirty="0" smtClean="0">
                  <a:solidFill>
                    <a:schemeClr val="tx2"/>
                  </a:solidFill>
                  <a:latin typeface="+mn-lt"/>
                </a:rPr>
                <a:t>Parallel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54223" y="2364756"/>
              <a:ext cx="769763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2000" b="1" dirty="0" smtClean="0">
                  <a:latin typeface="+mn-lt"/>
                </a:rPr>
                <a:t>MMF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19698" y="2364756"/>
              <a:ext cx="68800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2000" b="1" dirty="0" smtClean="0">
                  <a:latin typeface="+mn-lt"/>
                </a:rPr>
                <a:t>SMF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719619" y="3951203"/>
              <a:ext cx="46538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65173" y="2275599"/>
              <a:ext cx="0" cy="30025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38948" y="3025419"/>
              <a:ext cx="1165704" cy="642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chemeClr val="bg2"/>
                  </a:solidFill>
                  <a:latin typeface="+mn-lt"/>
                </a:rPr>
                <a:t>100m</a:t>
              </a:r>
            </a:p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en-US" sz="1800" b="1" dirty="0" smtClean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276" y="4001803"/>
              <a:ext cx="1165704" cy="66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chemeClr val="bg2"/>
                  </a:solidFill>
                  <a:latin typeface="+mn-lt"/>
                </a:rPr>
                <a:t>100m</a:t>
              </a:r>
            </a:p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chemeClr val="bg2"/>
                  </a:solidFill>
                  <a:latin typeface="+mn-lt"/>
                </a:rPr>
                <a:t>300m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03828" y="4054395"/>
              <a:ext cx="1669674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chemeClr val="bg2"/>
                  </a:solidFill>
                  <a:latin typeface="+mn-lt"/>
                </a:rPr>
                <a:t>500m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4776" y="2928180"/>
              <a:ext cx="1669674" cy="956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chemeClr val="bg2"/>
                  </a:solidFill>
                  <a:latin typeface="+mn-lt"/>
                </a:rPr>
                <a:t>2km</a:t>
              </a:r>
            </a:p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chemeClr val="bg2"/>
                  </a:solidFill>
                  <a:latin typeface="+mn-lt"/>
                </a:rPr>
                <a:t>10km</a:t>
              </a:r>
            </a:p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chemeClr val="bg2"/>
                  </a:solidFill>
                  <a:latin typeface="+mn-lt"/>
                </a:rPr>
                <a:t>40km</a:t>
              </a:r>
            </a:p>
          </p:txBody>
        </p:sp>
      </p:grpSp>
      <p:pic>
        <p:nvPicPr>
          <p:cNvPr id="21" name="Picture 3" descr="10-40-100G"/>
          <p:cNvPicPr>
            <a:picLocks noChangeAspect="1" noChangeArrowheads="1"/>
          </p:cNvPicPr>
          <p:nvPr/>
        </p:nvPicPr>
        <p:blipFill rotWithShape="1">
          <a:blip r:embed="rId3"/>
          <a:srcRect l="17604" t="56278" r="60977" b="24754"/>
          <a:stretch/>
        </p:blipFill>
        <p:spPr bwMode="auto">
          <a:xfrm>
            <a:off x="417359" y="3659675"/>
            <a:ext cx="985990" cy="5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10-40-100G"/>
          <p:cNvPicPr>
            <a:picLocks noChangeAspect="1" noChangeArrowheads="1"/>
          </p:cNvPicPr>
          <p:nvPr/>
        </p:nvPicPr>
        <p:blipFill rotWithShape="1">
          <a:blip r:embed="rId3"/>
          <a:srcRect l="44900" t="56849" r="34236" b="24495"/>
          <a:stretch/>
        </p:blipFill>
        <p:spPr bwMode="auto">
          <a:xfrm>
            <a:off x="397040" y="5218170"/>
            <a:ext cx="1070871" cy="56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flipV="1">
            <a:off x="3883906" y="1630305"/>
            <a:ext cx="804858" cy="11430"/>
          </a:xfrm>
          <a:prstGeom prst="straightConnector1">
            <a:avLst/>
          </a:prstGeom>
          <a:ln w="57150" cmpd="thinThick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1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using 50G </a:t>
            </a:r>
            <a:r>
              <a:rPr lang="en-US" dirty="0" err="1" smtClean="0"/>
              <a:t>SerDes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2797" y="1434293"/>
            <a:ext cx="4789535" cy="4525963"/>
          </a:xfrm>
        </p:spPr>
        <p:txBody>
          <a:bodyPr>
            <a:noAutofit/>
          </a:bodyPr>
          <a:lstStyle/>
          <a:p>
            <a:r>
              <a:rPr lang="en-US" dirty="0"/>
              <a:t>50GbE </a:t>
            </a:r>
            <a:r>
              <a:rPr lang="en-US" dirty="0" smtClean="0"/>
              <a:t>Server </a:t>
            </a:r>
            <a:r>
              <a:rPr lang="en-US" dirty="0"/>
              <a:t>I/O</a:t>
            </a:r>
          </a:p>
          <a:p>
            <a:pPr lvl="1"/>
            <a:r>
              <a:rPr lang="en-US" dirty="0" smtClean="0"/>
              <a:t>Single-lane I/O following 10GE and 25GE </a:t>
            </a:r>
            <a:endParaRPr lang="en-US" dirty="0"/>
          </a:p>
          <a:p>
            <a:r>
              <a:rPr lang="en-US" dirty="0" smtClean="0"/>
              <a:t>200GbE Network </a:t>
            </a:r>
            <a:r>
              <a:rPr lang="en-US" dirty="0"/>
              <a:t>I/O</a:t>
            </a:r>
          </a:p>
          <a:p>
            <a:pPr lvl="1"/>
            <a:r>
              <a:rPr lang="en-US" dirty="0" smtClean="0"/>
              <a:t>Balance Switch Radix v. Speed</a:t>
            </a:r>
          </a:p>
          <a:p>
            <a:pPr lvl="1"/>
            <a:r>
              <a:rPr lang="en-US" dirty="0" smtClean="0"/>
              <a:t>Four-lane I/O following 40GE and 100GE </a:t>
            </a:r>
          </a:p>
          <a:p>
            <a:r>
              <a:rPr lang="en-US" dirty="0" smtClean="0"/>
              <a:t>Data center cabling, topology can stay unchanged</a:t>
            </a:r>
          </a:p>
          <a:p>
            <a:pPr lvl="1"/>
            <a:r>
              <a:rPr lang="en-US" dirty="0" smtClean="0"/>
              <a:t>40GE -&gt; 100GbE -&gt; 200GbE</a:t>
            </a:r>
            <a:endParaRPr lang="en-US" dirty="0"/>
          </a:p>
        </p:txBody>
      </p:sp>
      <p:pic>
        <p:nvPicPr>
          <p:cNvPr id="5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21" y="2594171"/>
            <a:ext cx="1353893" cy="132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1275" y="2118070"/>
            <a:ext cx="261219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400" dirty="0" smtClean="0">
                <a:latin typeface="+mn-lt"/>
              </a:rPr>
              <a:t>50Gb/s </a:t>
            </a:r>
            <a:r>
              <a:rPr lang="en-US" sz="2400" dirty="0" err="1" smtClean="0">
                <a:latin typeface="+mn-lt"/>
              </a:rPr>
              <a:t>SerDes</a:t>
            </a:r>
            <a:r>
              <a:rPr lang="en-US" sz="2400" dirty="0" smtClean="0">
                <a:latin typeface="+mn-lt"/>
              </a:rPr>
              <a:t>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426" y="3831756"/>
            <a:ext cx="3841752" cy="2283689"/>
            <a:chOff x="50426" y="3831756"/>
            <a:chExt cx="3841752" cy="2283689"/>
          </a:xfrm>
        </p:grpSpPr>
        <p:sp>
          <p:nvSpPr>
            <p:cNvPr id="6" name="TextBox 5"/>
            <p:cNvSpPr txBox="1"/>
            <p:nvPr/>
          </p:nvSpPr>
          <p:spPr>
            <a:xfrm>
              <a:off x="734125" y="4115963"/>
              <a:ext cx="2316660" cy="1652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n-lt"/>
                </a:rPr>
                <a:t>n x 40/50GbE</a:t>
              </a:r>
            </a:p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n-lt"/>
                </a:rPr>
                <a:t>n/2 x 100GbE</a:t>
              </a:r>
            </a:p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n-lt"/>
                </a:rPr>
                <a:t>n/4 x 200GbE </a:t>
              </a:r>
            </a:p>
            <a:p>
              <a:pPr marL="342900" indent="-3429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n-lt"/>
                </a:rPr>
                <a:t>n/8 x 400GbE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426" y="3831756"/>
              <a:ext cx="864339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2400" dirty="0" smtClean="0">
                  <a:latin typeface="+mn-lt"/>
                </a:rPr>
                <a:t>Radix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20437" y="5690713"/>
              <a:ext cx="971741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r>
                <a:rPr lang="en-US" sz="2400" dirty="0" smtClean="0">
                  <a:latin typeface="+mn-lt"/>
                </a:rPr>
                <a:t>Speed</a:t>
              </a: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203185" y="4265778"/>
              <a:ext cx="406246" cy="1353130"/>
            </a:xfrm>
            <a:prstGeom prst="downArrow">
              <a:avLst/>
            </a:prstGeom>
            <a:solidFill>
              <a:schemeClr val="accent1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800" dirty="0" err="1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flipV="1">
              <a:off x="457184" y="4202943"/>
              <a:ext cx="406246" cy="1455661"/>
            </a:xfrm>
            <a:prstGeom prst="downArrow">
              <a:avLst/>
            </a:prstGeom>
            <a:solidFill>
              <a:schemeClr val="accent1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2800" dirty="0" err="1" smtClean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312818" y="1383626"/>
            <a:ext cx="4038600" cy="4525963"/>
          </a:xfrm>
        </p:spPr>
        <p:txBody>
          <a:bodyPr/>
          <a:lstStyle/>
          <a:p>
            <a:r>
              <a:rPr lang="en-US" dirty="0" smtClean="0"/>
              <a:t>Next-gen switch ASIC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3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200GE QSFP feasibility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50G-NRZ/PAM4 for SMF, MMF : Yes</a:t>
            </a:r>
          </a:p>
          <a:p>
            <a:r>
              <a:rPr lang="en-US" dirty="0" smtClean="0"/>
              <a:t>Parallel / duplex fibers : Yes</a:t>
            </a:r>
          </a:p>
          <a:p>
            <a:r>
              <a:rPr lang="en-US" dirty="0" smtClean="0"/>
              <a:t>Twin-ax DAC 4 x 50G-PAM4 : Yes</a:t>
            </a:r>
          </a:p>
          <a:p>
            <a:r>
              <a:rPr lang="en-US" dirty="0" smtClean="0"/>
              <a:t>Electrical Connector : Yes</a:t>
            </a:r>
          </a:p>
          <a:p>
            <a:r>
              <a:rPr lang="en-US" dirty="0" smtClean="0"/>
              <a:t>Electrical Signaling specifications : Yes</a:t>
            </a:r>
          </a:p>
          <a:p>
            <a:r>
              <a:rPr lang="en-US" dirty="0" smtClean="0"/>
              <a:t>FEC striped over 4-lanes : Yes, possibly</a:t>
            </a:r>
          </a:p>
          <a:p>
            <a:pPr lvl="1"/>
            <a:r>
              <a:rPr lang="en-US" dirty="0" smtClean="0"/>
              <a:t>Keep option open in 802.3bs </a:t>
            </a:r>
          </a:p>
          <a:p>
            <a:r>
              <a:rPr lang="en-US" dirty="0" smtClean="0"/>
              <a:t>Power, Space, Integration ? Investigate. </a:t>
            </a:r>
          </a:p>
          <a:p>
            <a:pPr lvl="1"/>
            <a:r>
              <a:rPr lang="en-US" dirty="0" smtClean="0"/>
              <a:t>Same questions as with QSFP28 … gets solved over time</a:t>
            </a:r>
          </a:p>
          <a:p>
            <a:r>
              <a:rPr lang="en-US" dirty="0" smtClean="0"/>
              <a:t>For optical engineers – 200GbE allows continued use of Quad designs from 40/100GbE. Boring but doable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6" name="Picture 2" descr="http://www.networkhardware.com/sites/default/files/qsfp_optic.png?13482641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7" y="1559702"/>
            <a:ext cx="1674254" cy="11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Ethernet Roadmap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4530"/>
            <a:ext cx="5876880" cy="4897400"/>
          </a:xfrm>
          <a:prstGeom prst="rect">
            <a:avLst/>
          </a:prstGeom>
        </p:spPr>
      </p:pic>
      <p:pic>
        <p:nvPicPr>
          <p:cNvPr id="5" name="Picture 2" descr="http://www.networkhardware.com/sites/default/files/qsfp_optic.png?13482641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01" y="2522572"/>
            <a:ext cx="1133624" cy="9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745883558773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4001" y="3530557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67625" y="3714655"/>
            <a:ext cx="156645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atin typeface="+mn-lt"/>
              </a:rPr>
              <a:t>SFP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atin typeface="+mn-lt"/>
              </a:rPr>
              <a:t>100G &gt;2020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atin typeface="+mn-lt"/>
              </a:rPr>
              <a:t>50G - ~2019?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atin typeface="+mn-lt"/>
              </a:rPr>
              <a:t>25G - 2016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atin typeface="+mn-lt"/>
              </a:rPr>
              <a:t>10G - 2009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7625" y="1652115"/>
            <a:ext cx="169629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atin typeface="+mn-lt"/>
              </a:rPr>
              <a:t>QSFP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atin typeface="+mn-lt"/>
              </a:rPr>
              <a:t>400G &gt;2020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atin typeface="+mn-lt"/>
              </a:rPr>
              <a:t>200G - ~2019?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atin typeface="+mn-lt"/>
              </a:rPr>
              <a:t>100G - 2015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latin typeface="+mn-lt"/>
              </a:rPr>
              <a:t>40G - 2010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399903" y="3783230"/>
            <a:ext cx="434098" cy="204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357023" y="3206581"/>
            <a:ext cx="4769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 flipH="1">
            <a:off x="8720926" y="2373206"/>
            <a:ext cx="339873" cy="274457"/>
          </a:xfrm>
          <a:prstGeom prst="rightArrow">
            <a:avLst/>
          </a:prstGeom>
          <a:solidFill>
            <a:schemeClr val="accent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Right Arrow 11"/>
          <p:cNvSpPr/>
          <p:nvPr/>
        </p:nvSpPr>
        <p:spPr>
          <a:xfrm flipH="1">
            <a:off x="8688427" y="4444954"/>
            <a:ext cx="339873" cy="274457"/>
          </a:xfrm>
          <a:prstGeom prst="rightArrow">
            <a:avLst/>
          </a:prstGeom>
          <a:solidFill>
            <a:schemeClr val="accent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5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</a:t>
            </a:r>
            <a:r>
              <a:rPr lang="en-US" smtClean="0"/>
              <a:t>and Answers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81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560" y="479643"/>
            <a:ext cx="2950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69A12B"/>
                </a:solidFill>
              </a:rPr>
              <a:t>Thank You!</a:t>
            </a:r>
            <a:endParaRPr lang="en-US" sz="4800" dirty="0">
              <a:solidFill>
                <a:srgbClr val="69A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2015 Ethernet Roadmap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173" y="3549786"/>
            <a:ext cx="6903219" cy="9714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Scott </a:t>
            </a:r>
            <a:r>
              <a:rPr lang="en-US" dirty="0" err="1" smtClean="0"/>
              <a:t>Kipp</a:t>
            </a:r>
            <a:endParaRPr lang="en-US" dirty="0" smtClean="0"/>
          </a:p>
          <a:p>
            <a:r>
              <a:rPr lang="en-US" dirty="0" smtClean="0"/>
              <a:t>March 15,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Fiber Roadmaps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91" y="1764529"/>
            <a:ext cx="4813112" cy="4022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764529"/>
            <a:ext cx="4815840" cy="40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 and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the most common port types that will be used through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0" y="2499360"/>
            <a:ext cx="4080357" cy="33067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212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" y="983791"/>
            <a:ext cx="7416801" cy="51845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619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1876</Words>
  <Application>Microsoft Office PowerPoint</Application>
  <PresentationFormat>On-screen Show (4:3)</PresentationFormat>
  <Paragraphs>318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The Ethernet Roadmap PAnel</vt:lpstr>
      <vt:lpstr>Agenda</vt:lpstr>
      <vt:lpstr>Disclaimer</vt:lpstr>
      <vt:lpstr>The 2015 Ethernet Roadmap</vt:lpstr>
      <vt:lpstr>PowerPoint Presentation</vt:lpstr>
      <vt:lpstr>Optical Fiber Roadmaps</vt:lpstr>
      <vt:lpstr>Media and Modules</vt:lpstr>
      <vt:lpstr>PowerPoint Presentation</vt:lpstr>
      <vt:lpstr>Service Providers</vt:lpstr>
      <vt:lpstr>More Roadmap Information</vt:lpstr>
      <vt:lpstr>Ethernet Technology Drivers</vt:lpstr>
      <vt:lpstr>Disclaimer</vt:lpstr>
      <vt:lpstr>Why So Many Speeds?</vt:lpstr>
      <vt:lpstr>400GbE, Why Not 1Tb?</vt:lpstr>
      <vt:lpstr>FEC for Multiple Rates</vt:lpstr>
      <vt:lpstr>FlexEthernet</vt:lpstr>
      <vt:lpstr>FlexEthernet</vt:lpstr>
      <vt:lpstr>FPGAs in Emerging Standards</vt:lpstr>
      <vt:lpstr>Copper Connectivity in The 2015 Ethernet Roadmap aka, what’s the competition doing? </vt:lpstr>
      <vt:lpstr>Agenda</vt:lpstr>
      <vt:lpstr>Disclaimer</vt:lpstr>
      <vt:lpstr>Current IEEE 802.3 Copper Activity</vt:lpstr>
      <vt:lpstr>Twinax Copper Roadmap</vt:lpstr>
      <vt:lpstr>BASE-T Copper Roadmap</vt:lpstr>
      <vt:lpstr>The Applications Spaces of BASE-T</vt:lpstr>
      <vt:lpstr>ToR, MoR, EoR Interconnects</vt:lpstr>
      <vt:lpstr>802.3 Ethernet and 802.11 Wireless LAN</vt:lpstr>
      <vt:lpstr>Implications of 50G serdes on Ethernet speeds</vt:lpstr>
      <vt:lpstr>Ethernet Speeds: Observations</vt:lpstr>
      <vt:lpstr>SerDes / Signaling, Lanes and Speeds</vt:lpstr>
      <vt:lpstr>Ethernet ports using 10G SerDes Data centers widely using 10G servers, 40G Network IO</vt:lpstr>
      <vt:lpstr>Ethernet ports using 25G SerDes Data centers poised to use 25G servers, 100G Network IO</vt:lpstr>
      <vt:lpstr>Data-center example</vt:lpstr>
      <vt:lpstr>QSFP optics</vt:lpstr>
      <vt:lpstr>Evolution using 50G SerDes</vt:lpstr>
      <vt:lpstr>200GE QSFP feasibility </vt:lpstr>
      <vt:lpstr>The Ethernet Roadmap </vt:lpstr>
      <vt:lpstr>Questions and Answers</vt:lpstr>
      <vt:lpstr>PowerPoint Presentation</vt:lpstr>
    </vt:vector>
  </TitlesOfParts>
  <Company>Brocade Communications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Kipp</dc:creator>
  <cp:lastModifiedBy>Scott Kipp</cp:lastModifiedBy>
  <cp:revision>19</cp:revision>
  <dcterms:created xsi:type="dcterms:W3CDTF">2015-03-03T23:44:33Z</dcterms:created>
  <dcterms:modified xsi:type="dcterms:W3CDTF">2015-03-24T05:06:49Z</dcterms:modified>
</cp:coreProperties>
</file>