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1" r:id="rId4"/>
    <p:sldId id="265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A12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720" y="-1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thernetalliance.org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facebook.com/pages/Ethernet-Alliance/175317229233420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admin@ethernetalliance.org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hyperlink" Target="http://us.linkedin.com/company/ethernet-alliance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6260" cy="686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221" y="1884853"/>
            <a:ext cx="6983605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75173" y="3549786"/>
            <a:ext cx="6903219" cy="509752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Author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075173" y="4079439"/>
            <a:ext cx="6913267" cy="509752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Event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075173" y="4618276"/>
            <a:ext cx="6903219" cy="509752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567165" y="6587923"/>
            <a:ext cx="1808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www.ethernetalliance.org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0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B9A3-4D71-4ACC-9889-D9773D8EA159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09DB-B9C6-4F8D-AFDB-B08CF82F0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94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4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12217"/>
            <a:ext cx="7772400" cy="1470025"/>
          </a:xfrm>
        </p:spPr>
        <p:txBody>
          <a:bodyPr/>
          <a:lstStyle>
            <a:lvl1pPr>
              <a:defRPr baseline="0">
                <a:solidFill>
                  <a:srgbClr val="92D050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B9A3-4D71-4ACC-9889-D9773D8EA159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09DB-B9C6-4F8D-AFDB-B08CF82F0EF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758" y="3766684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758" y="3382414"/>
            <a:ext cx="309563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46" y="4793055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738564" y="1671107"/>
            <a:ext cx="5370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If you have any questions or comments, please email </a:t>
            </a:r>
            <a:r>
              <a:rPr lang="en-US" sz="1800" b="1" dirty="0" smtClean="0">
                <a:solidFill>
                  <a:schemeClr val="tx1"/>
                </a:solidFill>
                <a:latin typeface="Century Gothic" pitchFamily="34" charset="0"/>
                <a:hlinkClick r:id="rId6"/>
              </a:rPr>
              <a:t>admin@ethernetalliance.org</a:t>
            </a:r>
            <a:r>
              <a:rPr lang="en-US" sz="1800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166017" y="4740007"/>
            <a:ext cx="5058100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563" indent="0">
              <a:spcBef>
                <a:spcPts val="900"/>
              </a:spcBef>
              <a:buNone/>
              <a:tabLst>
                <a:tab pos="914400" algn="l"/>
              </a:tabLst>
            </a:pP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Visit the Ethernet Alliance </a:t>
            </a:r>
          </a:p>
          <a:p>
            <a:pPr marL="55563" indent="0">
              <a:spcBef>
                <a:spcPts val="900"/>
              </a:spcBef>
              <a:buNone/>
              <a:tabLst>
                <a:tab pos="914400" algn="l"/>
              </a:tabLst>
            </a:pP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on </a:t>
            </a:r>
            <a:r>
              <a:rPr lang="en-US" sz="1800" b="1" dirty="0" smtClean="0">
                <a:solidFill>
                  <a:schemeClr val="tx1"/>
                </a:solidFill>
                <a:latin typeface="Century Gothic" pitchFamily="34" charset="0"/>
                <a:hlinkClick r:id="rId7"/>
              </a:rPr>
              <a:t>Facebook</a:t>
            </a:r>
            <a:endParaRPr lang="en-US" sz="18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584539" y="2986331"/>
            <a:ext cx="5933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Ethernet Alliance: visit </a:t>
            </a:r>
            <a:r>
              <a:rPr lang="en-US" sz="1800" b="1" dirty="0" smtClean="0">
                <a:solidFill>
                  <a:schemeClr val="tx1"/>
                </a:solidFill>
                <a:latin typeface="Century Gothic" pitchFamily="34" charset="0"/>
                <a:hlinkClick r:id="rId8"/>
              </a:rPr>
              <a:t>www.ethernetalliance.org</a:t>
            </a:r>
            <a:r>
              <a:rPr lang="en-US" sz="1800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endParaRPr lang="en-US" sz="18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896594" y="3344225"/>
            <a:ext cx="5434442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563" indent="0">
              <a:spcBef>
                <a:spcPts val="900"/>
              </a:spcBef>
              <a:buNone/>
              <a:tabLst>
                <a:tab pos="914400" algn="l"/>
              </a:tabLst>
            </a:pP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Join the Ethernet Alliance </a:t>
            </a:r>
            <a:r>
              <a:rPr lang="en-US" sz="1800" b="1" dirty="0" smtClean="0">
                <a:solidFill>
                  <a:schemeClr val="tx1"/>
                </a:solidFill>
                <a:latin typeface="Century Gothic" pitchFamily="34" charset="0"/>
                <a:hlinkClick r:id="rId9"/>
              </a:rPr>
              <a:t>LinkedIn group</a:t>
            </a:r>
            <a:endParaRPr lang="en-US" sz="1800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55563" indent="0">
              <a:spcBef>
                <a:spcPts val="900"/>
              </a:spcBef>
              <a:buNone/>
              <a:tabLst>
                <a:tab pos="914400" algn="l"/>
              </a:tabLst>
            </a:pP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Follow @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EthernetAllianc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 on Twitter</a:t>
            </a:r>
          </a:p>
        </p:txBody>
      </p:sp>
    </p:spTree>
    <p:extLst>
      <p:ext uri="{BB962C8B-B14F-4D97-AF65-F5344CB8AC3E}">
        <p14:creationId xmlns:p14="http://schemas.microsoft.com/office/powerpoint/2010/main" val="2589958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9A12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B9A3-4D71-4ACC-9889-D9773D8EA159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09DB-B9C6-4F8D-AFDB-B08CF82F0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50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B9A3-4D71-4ACC-9889-D9773D8EA159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09DB-B9C6-4F8D-AFDB-B08CF82F0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53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B9A3-4D71-4ACC-9889-D9773D8EA159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09DB-B9C6-4F8D-AFDB-B08CF82F0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B9A3-4D71-4ACC-9889-D9773D8EA159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09DB-B9C6-4F8D-AFDB-B08CF82F0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B9A3-4D71-4ACC-9889-D9773D8EA159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09DB-B9C6-4F8D-AFDB-B08CF82F0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3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B9A3-4D71-4ACC-9889-D9773D8EA159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09DB-B9C6-4F8D-AFDB-B08CF82F0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30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B9A3-4D71-4ACC-9889-D9773D8EA159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09DB-B9C6-4F8D-AFDB-B08CF82F0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4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0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86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6144" y="6316158"/>
            <a:ext cx="1009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596B9A3-4D71-4ACC-9889-D9773D8EA159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7288" y="631616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33131" y="63237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B09DB-B9C6-4F8D-AFDB-B08CF82F0EF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803112"/>
            <a:ext cx="1607736" cy="1336441"/>
          </a:xfrm>
          <a:prstGeom prst="rect">
            <a:avLst/>
          </a:prstGeom>
          <a:solidFill>
            <a:srgbClr val="FFFFFF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8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92D05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Graphics </a:t>
            </a:r>
            <a:br>
              <a:rPr lang="en-US" dirty="0" smtClean="0"/>
            </a:br>
            <a:r>
              <a:rPr lang="en-US" dirty="0" smtClean="0"/>
              <a:t>– First set (1 of 2)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173" y="3549785"/>
            <a:ext cx="6903219" cy="1160759"/>
          </a:xfrm>
        </p:spPr>
        <p:txBody>
          <a:bodyPr>
            <a:normAutofit/>
          </a:bodyPr>
          <a:lstStyle/>
          <a:p>
            <a:r>
              <a:rPr lang="en-US" dirty="0" smtClean="0"/>
              <a:t>Scott </a:t>
            </a:r>
            <a:r>
              <a:rPr lang="en-US" dirty="0" err="1" smtClean="0"/>
              <a:t>Kipp</a:t>
            </a:r>
            <a:endParaRPr lang="en-US" dirty="0" smtClean="0"/>
          </a:p>
          <a:p>
            <a:r>
              <a:rPr lang="en-US" dirty="0" smtClean="0"/>
              <a:t>June 22,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9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457200" y="274680"/>
            <a:ext cx="8227800" cy="7182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>
                <a:solidFill>
                  <a:srgbClr val="69A12B"/>
                </a:solidFill>
                <a:latin typeface="Calibri"/>
                <a:ea typeface="DejaVu Sans"/>
              </a:rPr>
              <a:t>Residential Graphics</a:t>
            </a:r>
            <a:endParaRPr/>
          </a:p>
        </p:txBody>
      </p:sp>
      <p:sp>
        <p:nvSpPr>
          <p:cNvPr id="187" name="CustomShape 2"/>
          <p:cNvSpPr/>
          <p:nvPr/>
        </p:nvSpPr>
        <p:spPr>
          <a:xfrm>
            <a:off x="6533280" y="6323760"/>
            <a:ext cx="2131920" cy="3632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C883E24C-5E5E-4E69-BBD4-7752A735251E}" type="slidenum">
              <a:rPr lang="en-US" sz="1200">
                <a:solidFill>
                  <a:srgbClr val="8B8B8B"/>
                </a:solidFill>
                <a:latin typeface="Calibri"/>
                <a:ea typeface="DejaVu Sans"/>
              </a:rPr>
              <a:t>10</a:t>
            </a:fld>
            <a:endParaRPr/>
          </a:p>
        </p:txBody>
      </p:sp>
      <p:pic>
        <p:nvPicPr>
          <p:cNvPr id="188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5244480" y="253080"/>
            <a:ext cx="3471480" cy="3114000"/>
          </a:xfrm>
          <a:prstGeom prst="rect">
            <a:avLst/>
          </a:prstGeom>
        </p:spPr>
      </p:pic>
      <p:pic>
        <p:nvPicPr>
          <p:cNvPr id="189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601920" y="1486800"/>
            <a:ext cx="2869560" cy="3100320"/>
          </a:xfrm>
          <a:prstGeom prst="rect">
            <a:avLst/>
          </a:prstGeom>
        </p:spPr>
      </p:pic>
      <p:pic>
        <p:nvPicPr>
          <p:cNvPr id="190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3297240" y="3024360"/>
            <a:ext cx="2872440" cy="31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16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457200" y="274680"/>
            <a:ext cx="8227800" cy="7182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>
                <a:solidFill>
                  <a:srgbClr val="69A12B"/>
                </a:solidFill>
                <a:latin typeface="Calibri"/>
                <a:ea typeface="DejaVu Sans"/>
              </a:rPr>
              <a:t>Service Provider Quadrant</a:t>
            </a:r>
            <a:endParaRPr/>
          </a:p>
        </p:txBody>
      </p:sp>
      <p:pic>
        <p:nvPicPr>
          <p:cNvPr id="192" name="Content Placeholder 6"/>
          <p:cNvPicPr/>
          <p:nvPr/>
        </p:nvPicPr>
        <p:blipFill>
          <a:blip r:embed="rId2"/>
          <a:stretch>
            <a:fillRect/>
          </a:stretch>
        </p:blipFill>
        <p:spPr>
          <a:xfrm>
            <a:off x="1334520" y="1278000"/>
            <a:ext cx="6472800" cy="4524120"/>
          </a:xfrm>
          <a:prstGeom prst="rect">
            <a:avLst/>
          </a:prstGeom>
        </p:spPr>
      </p:pic>
      <p:sp>
        <p:nvSpPr>
          <p:cNvPr id="193" name="CustomShape 2"/>
          <p:cNvSpPr/>
          <p:nvPr/>
        </p:nvSpPr>
        <p:spPr>
          <a:xfrm>
            <a:off x="6533280" y="6323760"/>
            <a:ext cx="2131920" cy="3632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263B76B8-7E28-45B2-A1A1-6157AC861A1D}" type="slidenum">
              <a:rPr lang="en-US" sz="1200">
                <a:solidFill>
                  <a:srgbClr val="8B8B8B"/>
                </a:solidFill>
                <a:latin typeface="Calibri"/>
                <a:ea typeface="DejaVu Sans"/>
              </a:r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3334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457200" y="274680"/>
            <a:ext cx="8227800" cy="7182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>
                <a:solidFill>
                  <a:srgbClr val="69A12B"/>
                </a:solidFill>
                <a:latin typeface="Calibri"/>
                <a:ea typeface="DejaVu Sans"/>
              </a:rPr>
              <a:t>Service Provider Graphics</a:t>
            </a:r>
            <a:endParaRPr/>
          </a:p>
        </p:txBody>
      </p:sp>
      <p:sp>
        <p:nvSpPr>
          <p:cNvPr id="195" name="CustomShape 2"/>
          <p:cNvSpPr/>
          <p:nvPr/>
        </p:nvSpPr>
        <p:spPr>
          <a:xfrm>
            <a:off x="6533280" y="6323760"/>
            <a:ext cx="2131920" cy="3632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E19F3AA8-917F-48F2-A0E3-279CC7730528}" type="slidenum">
              <a:rPr lang="en-US" sz="1200">
                <a:solidFill>
                  <a:srgbClr val="8B8B8B"/>
                </a:solidFill>
                <a:latin typeface="Calibri"/>
                <a:ea typeface="DejaVu Sans"/>
              </a:rPr>
              <a:t>12</a:t>
            </a:fld>
            <a:endParaRPr/>
          </a:p>
        </p:txBody>
      </p:sp>
      <p:pic>
        <p:nvPicPr>
          <p:cNvPr id="196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110040" y="1957320"/>
            <a:ext cx="1711440" cy="3420720"/>
          </a:xfrm>
          <a:prstGeom prst="rect">
            <a:avLst/>
          </a:prstGeom>
        </p:spPr>
      </p:pic>
      <p:pic>
        <p:nvPicPr>
          <p:cNvPr id="197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607320" y="1865160"/>
            <a:ext cx="2336400" cy="3922200"/>
          </a:xfrm>
          <a:prstGeom prst="rect">
            <a:avLst/>
          </a:prstGeom>
        </p:spPr>
      </p:pic>
      <p:pic>
        <p:nvPicPr>
          <p:cNvPr id="198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4823280" y="1865160"/>
            <a:ext cx="1727280" cy="3504240"/>
          </a:xfrm>
          <a:prstGeom prst="rect">
            <a:avLst/>
          </a:prstGeom>
        </p:spPr>
      </p:pic>
      <p:pic>
        <p:nvPicPr>
          <p:cNvPr id="199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6722640" y="1865160"/>
            <a:ext cx="1711440" cy="365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89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6560" y="479643"/>
            <a:ext cx="29503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69A12B"/>
                </a:solidFill>
              </a:rPr>
              <a:t>Thank You!</a:t>
            </a:r>
            <a:endParaRPr lang="en-US" sz="4800" dirty="0">
              <a:solidFill>
                <a:srgbClr val="69A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7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Roadmap 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ea typeface="DejaVu Sans"/>
              </a:rPr>
              <a:t>With the release of the 2015 Ethernet Roadmap, we developed many graphics that we would like for people to use</a:t>
            </a:r>
            <a:endParaRPr lang="en-US" sz="2800" dirty="0"/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ea typeface="DejaVu Sans"/>
              </a:rPr>
              <a:t>Our website can only support up to 8MB files, so we have broken the file into two presentations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ea typeface="DejaVu Sans"/>
              </a:rPr>
              <a:t>Feel </a:t>
            </a:r>
            <a:r>
              <a:rPr lang="en-US" sz="2800" dirty="0">
                <a:solidFill>
                  <a:srgbClr val="000000"/>
                </a:solidFill>
                <a:ea typeface="DejaVu Sans"/>
              </a:rPr>
              <a:t>free to use any of these graphics to help explain Ethernet</a:t>
            </a:r>
            <a:endParaRPr lang="en-US" sz="2800" dirty="0"/>
          </a:p>
          <a:p>
            <a:pPr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ea typeface="DejaVu Sans"/>
              </a:rPr>
              <a:t>Most of the graphics are see-through and you can make them opaque by making the shape fill white or any other color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139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Front of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17580" y="1138320"/>
            <a:ext cx="6108840" cy="458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9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457200" y="274680"/>
            <a:ext cx="8227800" cy="7182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>
                <a:solidFill>
                  <a:srgbClr val="69A12B"/>
                </a:solidFill>
                <a:latin typeface="Calibri"/>
                <a:ea typeface="DejaVu Sans"/>
              </a:rPr>
              <a:t>Modules</a:t>
            </a:r>
            <a:endParaRPr/>
          </a:p>
        </p:txBody>
      </p:sp>
      <p:sp>
        <p:nvSpPr>
          <p:cNvPr id="140" name="CustomShape 2"/>
          <p:cNvSpPr/>
          <p:nvPr/>
        </p:nvSpPr>
        <p:spPr>
          <a:xfrm>
            <a:off x="6533280" y="6323760"/>
            <a:ext cx="2131920" cy="3632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A7C91B30-F739-4CA7-88C2-F4422EF3E2A8}" type="slidenum">
              <a:rPr lang="en-US" sz="1200">
                <a:solidFill>
                  <a:srgbClr val="8B8B8B"/>
                </a:solidFill>
                <a:latin typeface="Calibri"/>
                <a:ea typeface="DejaVu Sans"/>
              </a:rPr>
              <a:t>4</a:t>
            </a:fld>
            <a:endParaRPr/>
          </a:p>
        </p:txBody>
      </p:sp>
      <p:pic>
        <p:nvPicPr>
          <p:cNvPr id="14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00720" y="1960560"/>
            <a:ext cx="4176000" cy="3384000"/>
          </a:xfrm>
          <a:prstGeom prst="rect">
            <a:avLst/>
          </a:prstGeom>
        </p:spPr>
      </p:pic>
      <p:pic>
        <p:nvPicPr>
          <p:cNvPr id="142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882800"/>
            <a:ext cx="4378320" cy="34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29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457200" y="274680"/>
            <a:ext cx="8227800" cy="7182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>
                <a:solidFill>
                  <a:srgbClr val="69A12B"/>
                </a:solidFill>
                <a:latin typeface="Calibri"/>
                <a:ea typeface="DejaVu Sans"/>
              </a:rPr>
              <a:t>Hyperscale Data Center</a:t>
            </a:r>
            <a:endParaRPr/>
          </a:p>
        </p:txBody>
      </p:sp>
      <p:sp>
        <p:nvSpPr>
          <p:cNvPr id="160" name="CustomShape 2"/>
          <p:cNvSpPr/>
          <p:nvPr/>
        </p:nvSpPr>
        <p:spPr>
          <a:xfrm>
            <a:off x="6533280" y="6323760"/>
            <a:ext cx="2131920" cy="3632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654B802A-082F-4D83-9EFA-20EF49C38850}" type="slidenum">
              <a:rPr lang="en-US" sz="1200">
                <a:solidFill>
                  <a:srgbClr val="8B8B8B"/>
                </a:solidFill>
                <a:latin typeface="Calibri"/>
                <a:ea typeface="DejaVu Sans"/>
              </a:rPr>
              <a:t>5</a:t>
            </a:fld>
            <a:endParaRPr/>
          </a:p>
        </p:txBody>
      </p:sp>
      <p:pic>
        <p:nvPicPr>
          <p:cNvPr id="161" name="Picture 18"/>
          <p:cNvPicPr/>
          <p:nvPr/>
        </p:nvPicPr>
        <p:blipFill>
          <a:blip r:embed="rId2"/>
          <a:stretch>
            <a:fillRect/>
          </a:stretch>
        </p:blipFill>
        <p:spPr>
          <a:xfrm>
            <a:off x="196740" y="1183040"/>
            <a:ext cx="6523560" cy="4154040"/>
          </a:xfrm>
          <a:prstGeom prst="rect">
            <a:avLst/>
          </a:prstGeom>
        </p:spPr>
      </p:pic>
      <p:pic>
        <p:nvPicPr>
          <p:cNvPr id="162" name="Picture 20"/>
          <p:cNvPicPr/>
          <p:nvPr/>
        </p:nvPicPr>
        <p:blipFill>
          <a:blip r:embed="rId3"/>
          <a:stretch>
            <a:fillRect/>
          </a:stretch>
        </p:blipFill>
        <p:spPr>
          <a:xfrm>
            <a:off x="5670000" y="2594160"/>
            <a:ext cx="3472200" cy="1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6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457200" y="274680"/>
            <a:ext cx="8227800" cy="7182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>
                <a:solidFill>
                  <a:srgbClr val="69A12B"/>
                </a:solidFill>
                <a:latin typeface="Calibri"/>
                <a:ea typeface="DejaVu Sans"/>
              </a:rPr>
              <a:t>Hyperscale Quadrant Graphics</a:t>
            </a:r>
            <a:endParaRPr/>
          </a:p>
        </p:txBody>
      </p:sp>
      <p:sp>
        <p:nvSpPr>
          <p:cNvPr id="164" name="CustomShape 2"/>
          <p:cNvSpPr/>
          <p:nvPr/>
        </p:nvSpPr>
        <p:spPr>
          <a:xfrm>
            <a:off x="6533280" y="6323760"/>
            <a:ext cx="2131920" cy="3632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AA6B346-832A-4E72-95EE-68A77D30EC7B}" type="slidenum">
              <a:rPr lang="en-US" sz="1200">
                <a:solidFill>
                  <a:srgbClr val="8B8B8B"/>
                </a:solidFill>
                <a:latin typeface="Calibri"/>
                <a:ea typeface="DejaVu Sans"/>
              </a:rPr>
              <a:t>6</a:t>
            </a:fld>
            <a:endParaRPr/>
          </a:p>
        </p:txBody>
      </p:sp>
      <p:pic>
        <p:nvPicPr>
          <p:cNvPr id="165" name="Content Placeholder 4"/>
          <p:cNvPicPr/>
          <p:nvPr/>
        </p:nvPicPr>
        <p:blipFill>
          <a:blip r:embed="rId2"/>
          <a:stretch>
            <a:fillRect/>
          </a:stretch>
        </p:blipFill>
        <p:spPr>
          <a:xfrm>
            <a:off x="5352480" y="363960"/>
            <a:ext cx="3474360" cy="1909800"/>
          </a:xfrm>
          <a:prstGeom prst="rect">
            <a:avLst/>
          </a:prstGeom>
        </p:spPr>
      </p:pic>
      <p:sp>
        <p:nvSpPr>
          <p:cNvPr id="166" name="CustomShape 3"/>
          <p:cNvSpPr/>
          <p:nvPr/>
        </p:nvSpPr>
        <p:spPr>
          <a:xfrm>
            <a:off x="6206760" y="5488920"/>
            <a:ext cx="344520" cy="1911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</p:sp>
      <p:pic>
        <p:nvPicPr>
          <p:cNvPr id="167" name="Picture 17"/>
          <p:cNvPicPr/>
          <p:nvPr/>
        </p:nvPicPr>
        <p:blipFill>
          <a:blip r:embed="rId3"/>
          <a:stretch>
            <a:fillRect/>
          </a:stretch>
        </p:blipFill>
        <p:spPr>
          <a:xfrm>
            <a:off x="4680180" y="4236099"/>
            <a:ext cx="3742200" cy="1816920"/>
          </a:xfrm>
          <a:prstGeom prst="rect">
            <a:avLst/>
          </a:prstGeom>
        </p:spPr>
      </p:pic>
      <p:pic>
        <p:nvPicPr>
          <p:cNvPr id="168" name="Picture 18"/>
          <p:cNvPicPr/>
          <p:nvPr/>
        </p:nvPicPr>
        <p:blipFill>
          <a:blip r:embed="rId4"/>
          <a:stretch>
            <a:fillRect/>
          </a:stretch>
        </p:blipFill>
        <p:spPr>
          <a:xfrm>
            <a:off x="130680" y="3893400"/>
            <a:ext cx="3761280" cy="1586520"/>
          </a:xfrm>
          <a:prstGeom prst="rect">
            <a:avLst/>
          </a:prstGeom>
        </p:spPr>
      </p:pic>
      <p:pic>
        <p:nvPicPr>
          <p:cNvPr id="169" name="Picture 20"/>
          <p:cNvPicPr/>
          <p:nvPr/>
        </p:nvPicPr>
        <p:blipFill>
          <a:blip r:embed="rId5"/>
          <a:stretch>
            <a:fillRect/>
          </a:stretch>
        </p:blipFill>
        <p:spPr>
          <a:xfrm>
            <a:off x="401040" y="1118520"/>
            <a:ext cx="4163760" cy="2421360"/>
          </a:xfrm>
          <a:prstGeom prst="rect">
            <a:avLst/>
          </a:prstGeom>
        </p:spPr>
      </p:pic>
      <p:pic>
        <p:nvPicPr>
          <p:cNvPr id="170" name="Content Placeholder 9"/>
          <p:cNvPicPr/>
          <p:nvPr/>
        </p:nvPicPr>
        <p:blipFill>
          <a:blip r:embed="rId6"/>
          <a:stretch>
            <a:fillRect/>
          </a:stretch>
        </p:blipFill>
        <p:spPr>
          <a:xfrm>
            <a:off x="7789320" y="1383840"/>
            <a:ext cx="1352880" cy="1451520"/>
          </a:xfrm>
          <a:prstGeom prst="rect">
            <a:avLst/>
          </a:prstGeom>
        </p:spPr>
      </p:pic>
      <p:pic>
        <p:nvPicPr>
          <p:cNvPr id="171" name="Picture 22"/>
          <p:cNvPicPr/>
          <p:nvPr/>
        </p:nvPicPr>
        <p:blipFill>
          <a:blip r:embed="rId7"/>
          <a:stretch>
            <a:fillRect/>
          </a:stretch>
        </p:blipFill>
        <p:spPr>
          <a:xfrm>
            <a:off x="6379920" y="2866680"/>
            <a:ext cx="1388160" cy="1493280"/>
          </a:xfrm>
          <a:prstGeom prst="rect">
            <a:avLst/>
          </a:prstGeom>
        </p:spPr>
      </p:pic>
      <p:pic>
        <p:nvPicPr>
          <p:cNvPr id="172" name="Picture 23"/>
          <p:cNvPicPr/>
          <p:nvPr/>
        </p:nvPicPr>
        <p:blipFill>
          <a:blip r:embed="rId8"/>
          <a:stretch>
            <a:fillRect/>
          </a:stretch>
        </p:blipFill>
        <p:spPr>
          <a:xfrm>
            <a:off x="3938760" y="3232080"/>
            <a:ext cx="1668960" cy="1780560"/>
          </a:xfrm>
          <a:prstGeom prst="rect">
            <a:avLst/>
          </a:prstGeom>
        </p:spPr>
      </p:pic>
      <p:pic>
        <p:nvPicPr>
          <p:cNvPr id="173" name="Picture 24"/>
          <p:cNvPicPr/>
          <p:nvPr/>
        </p:nvPicPr>
        <p:blipFill>
          <a:blip r:embed="rId9"/>
          <a:stretch>
            <a:fillRect/>
          </a:stretch>
        </p:blipFill>
        <p:spPr>
          <a:xfrm>
            <a:off x="4838400" y="1268280"/>
            <a:ext cx="1540080" cy="168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63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457200" y="274680"/>
            <a:ext cx="8227800" cy="7182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>
                <a:solidFill>
                  <a:srgbClr val="69A12B"/>
                </a:solidFill>
                <a:latin typeface="Calibri"/>
                <a:ea typeface="DejaVu Sans"/>
              </a:rPr>
              <a:t>Campus Quadrant</a:t>
            </a:r>
            <a:endParaRPr/>
          </a:p>
        </p:txBody>
      </p:sp>
      <p:sp>
        <p:nvSpPr>
          <p:cNvPr id="175" name="CustomShape 2"/>
          <p:cNvSpPr/>
          <p:nvPr/>
        </p:nvSpPr>
        <p:spPr>
          <a:xfrm>
            <a:off x="6533280" y="6323760"/>
            <a:ext cx="2131920" cy="3632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14E0B1D9-7C5A-4E2C-982D-4D4F696F88F6}" type="slidenum">
              <a:rPr lang="en-US" sz="1200">
                <a:solidFill>
                  <a:srgbClr val="8B8B8B"/>
                </a:solidFill>
                <a:latin typeface="Calibri"/>
                <a:ea typeface="DejaVu Sans"/>
              </a:rPr>
              <a:t>7</a:t>
            </a:fld>
            <a:endParaRPr/>
          </a:p>
        </p:txBody>
      </p:sp>
      <p:pic>
        <p:nvPicPr>
          <p:cNvPr id="176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410760" y="2301480"/>
            <a:ext cx="4106160" cy="295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05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457200" y="274680"/>
            <a:ext cx="8227800" cy="7182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>
                <a:solidFill>
                  <a:srgbClr val="69A12B"/>
                </a:solidFill>
                <a:latin typeface="Calibri"/>
                <a:ea typeface="DejaVu Sans"/>
              </a:rPr>
              <a:t>Campus Graphics</a:t>
            </a:r>
            <a:endParaRPr/>
          </a:p>
        </p:txBody>
      </p:sp>
      <p:sp>
        <p:nvSpPr>
          <p:cNvPr id="178" name="CustomShape 2"/>
          <p:cNvSpPr/>
          <p:nvPr/>
        </p:nvSpPr>
        <p:spPr>
          <a:xfrm>
            <a:off x="6533280" y="6323760"/>
            <a:ext cx="2131920" cy="3632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9FEC3E1A-38A3-4FF7-8359-3266C9DAEDAC}" type="slidenum">
              <a:rPr lang="en-US" sz="1200">
                <a:solidFill>
                  <a:srgbClr val="8B8B8B"/>
                </a:solidFill>
                <a:latin typeface="Calibri"/>
                <a:ea typeface="DejaVu Sans"/>
              </a:rPr>
              <a:t>8</a:t>
            </a:fld>
            <a:endParaRPr/>
          </a:p>
        </p:txBody>
      </p:sp>
      <p:pic>
        <p:nvPicPr>
          <p:cNvPr id="17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521280" y="1656360"/>
            <a:ext cx="2063880" cy="2606400"/>
          </a:xfrm>
          <a:prstGeom prst="rect">
            <a:avLst/>
          </a:prstGeom>
        </p:spPr>
      </p:pic>
      <p:pic>
        <p:nvPicPr>
          <p:cNvPr id="18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3693960" y="3306960"/>
            <a:ext cx="2571120" cy="2859480"/>
          </a:xfrm>
          <a:prstGeom prst="rect">
            <a:avLst/>
          </a:prstGeom>
        </p:spPr>
      </p:pic>
      <p:pic>
        <p:nvPicPr>
          <p:cNvPr id="18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4546080" y="441000"/>
            <a:ext cx="4351680" cy="242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33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457200" y="274680"/>
            <a:ext cx="8227800" cy="7182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>
                <a:solidFill>
                  <a:srgbClr val="69A12B"/>
                </a:solidFill>
                <a:latin typeface="Calibri"/>
                <a:ea typeface="DejaVu Sans"/>
              </a:rPr>
              <a:t>Residential Quadrant</a:t>
            </a:r>
            <a:endParaRPr/>
          </a:p>
        </p:txBody>
      </p:sp>
      <p:sp>
        <p:nvSpPr>
          <p:cNvPr id="183" name="CustomShape 2"/>
          <p:cNvSpPr/>
          <p:nvPr/>
        </p:nvSpPr>
        <p:spPr>
          <a:xfrm>
            <a:off x="6533280" y="6323760"/>
            <a:ext cx="2131920" cy="3632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59ECE9B7-85C6-49B2-9B4E-69BB9AEC4850}" type="slidenum">
              <a:rPr lang="en-US" sz="1200">
                <a:solidFill>
                  <a:srgbClr val="8B8B8B"/>
                </a:solidFill>
                <a:latin typeface="Calibri"/>
                <a:ea typeface="DejaVu Sans"/>
              </a:rPr>
              <a:t>9</a:t>
            </a:fld>
            <a:endParaRPr/>
          </a:p>
        </p:txBody>
      </p:sp>
      <p:pic>
        <p:nvPicPr>
          <p:cNvPr id="184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263160" y="1410840"/>
            <a:ext cx="6180840" cy="4389120"/>
          </a:xfrm>
          <a:prstGeom prst="rect">
            <a:avLst/>
          </a:prstGeom>
        </p:spPr>
      </p:pic>
      <p:pic>
        <p:nvPicPr>
          <p:cNvPr id="185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6318000" y="81000"/>
            <a:ext cx="2723040" cy="1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14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2498</TotalTime>
  <Words>120</Words>
  <Application>Microsoft Office PowerPoint</Application>
  <PresentationFormat>On-screen Show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Roadmap Graphics  – First set (1 of 2)</vt:lpstr>
      <vt:lpstr>Roadmap Graphics</vt:lpstr>
      <vt:lpstr>Front of 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Brocade Communications Systems,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Kipp</dc:creator>
  <cp:lastModifiedBy>Scott Kipp</cp:lastModifiedBy>
  <cp:revision>22</cp:revision>
  <dcterms:created xsi:type="dcterms:W3CDTF">2015-03-03T23:44:33Z</dcterms:created>
  <dcterms:modified xsi:type="dcterms:W3CDTF">2015-06-22T16:37:54Z</dcterms:modified>
</cp:coreProperties>
</file>